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81" r:id="rId2"/>
    <p:sldId id="290" r:id="rId3"/>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FC1BBB5-DD8F-4244-8D21-A0F1AEE5BB89}">
          <p14:sldIdLst/>
        </p14:section>
        <p14:section name="タイトルなしのセクション" id="{FC0C2877-250E-4C63-87FA-3752F711D67A}">
          <p14:sldIdLst>
            <p14:sldId id="281"/>
            <p14:sldId id="290"/>
          </p14:sldIdLst>
        </p14:section>
      </p14:sectionLst>
    </p:ext>
    <p:ext uri="{EFAFB233-063F-42B5-8137-9DF3F51BA10A}">
      <p15:sldGuideLst xmlns:p15="http://schemas.microsoft.com/office/powerpoint/2012/main">
        <p15:guide id="1" orient="horz" pos="3368">
          <p15:clr>
            <a:srgbClr val="A4A3A4"/>
          </p15:clr>
        </p15:guide>
        <p15:guide id="2" pos="24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7900"/>
    <a:srgbClr val="99FFCC"/>
    <a:srgbClr val="FF5B5B"/>
    <a:srgbClr val="7FFC22"/>
    <a:srgbClr val="FF7979"/>
    <a:srgbClr val="9FBFFF"/>
    <a:srgbClr val="D9E6FF"/>
    <a:srgbClr val="FFC9CC"/>
    <a:srgbClr val="FFEB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99" autoAdjust="0"/>
    <p:restoredTop sz="96391" autoAdjust="0"/>
  </p:normalViewPr>
  <p:slideViewPr>
    <p:cSldViewPr snapToGrid="0">
      <p:cViewPr varScale="1">
        <p:scale>
          <a:sx n="68" d="100"/>
          <a:sy n="68" d="100"/>
        </p:scale>
        <p:origin x="1890" y="72"/>
      </p:cViewPr>
      <p:guideLst>
        <p:guide orient="horz" pos="3368"/>
        <p:guide pos="24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831" cy="495029"/>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2"/>
            <a:ext cx="2918831" cy="495029"/>
          </a:xfrm>
          <a:prstGeom prst="rect">
            <a:avLst/>
          </a:prstGeom>
        </p:spPr>
        <p:txBody>
          <a:bodyPr vert="horz" lIns="91424" tIns="45712" rIns="91424" bIns="45712" rtlCol="0"/>
          <a:lstStyle>
            <a:lvl1pPr algn="r">
              <a:defRPr sz="1200"/>
            </a:lvl1pPr>
          </a:lstStyle>
          <a:p>
            <a:fld id="{8C87A6BC-B5B5-4AB5-82ED-0CECD9E1F1DB}" type="datetimeFigureOut">
              <a:rPr kumimoji="1" lang="ja-JP" altLang="en-US" smtClean="0"/>
              <a:t>2020/6/26</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24" tIns="45712" rIns="91424" bIns="45712" rtlCol="0" anchor="b"/>
          <a:lstStyle>
            <a:lvl1pPr algn="r">
              <a:defRPr sz="1200"/>
            </a:lvl1pPr>
          </a:lstStyle>
          <a:p>
            <a:fld id="{138A5331-2583-429A-8A4D-44A4E28CD05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3765" rtl="0" eaLnBrk="1" latinLnBrk="0" hangingPunct="1">
      <a:defRPr kumimoji="1" sz="1200" kern="1200">
        <a:solidFill>
          <a:schemeClr val="tx1"/>
        </a:solidFill>
        <a:latin typeface="+mn-lt"/>
        <a:ea typeface="+mn-ea"/>
        <a:cs typeface="+mn-cs"/>
      </a:defRPr>
    </a:lvl1pPr>
    <a:lvl2pPr marL="457200" algn="l" defTabSz="913765" rtl="0" eaLnBrk="1" latinLnBrk="0" hangingPunct="1">
      <a:defRPr kumimoji="1" sz="1200" kern="1200">
        <a:solidFill>
          <a:schemeClr val="tx1"/>
        </a:solidFill>
        <a:latin typeface="+mn-lt"/>
        <a:ea typeface="+mn-ea"/>
        <a:cs typeface="+mn-cs"/>
      </a:defRPr>
    </a:lvl2pPr>
    <a:lvl3pPr marL="913765" algn="l" defTabSz="913765" rtl="0" eaLnBrk="1" latinLnBrk="0" hangingPunct="1">
      <a:defRPr kumimoji="1" sz="1200" kern="1200">
        <a:solidFill>
          <a:schemeClr val="tx1"/>
        </a:solidFill>
        <a:latin typeface="+mn-lt"/>
        <a:ea typeface="+mn-ea"/>
        <a:cs typeface="+mn-cs"/>
      </a:defRPr>
    </a:lvl3pPr>
    <a:lvl4pPr marL="1370965" algn="l" defTabSz="913765" rtl="0" eaLnBrk="1" latinLnBrk="0" hangingPunct="1">
      <a:defRPr kumimoji="1" sz="1200" kern="1200">
        <a:solidFill>
          <a:schemeClr val="tx1"/>
        </a:solidFill>
        <a:latin typeface="+mn-lt"/>
        <a:ea typeface="+mn-ea"/>
        <a:cs typeface="+mn-cs"/>
      </a:defRPr>
    </a:lvl4pPr>
    <a:lvl5pPr marL="1828165" algn="l" defTabSz="913765" rtl="0" eaLnBrk="1" latinLnBrk="0" hangingPunct="1">
      <a:defRPr kumimoji="1" sz="1200" kern="1200">
        <a:solidFill>
          <a:schemeClr val="tx1"/>
        </a:solidFill>
        <a:latin typeface="+mn-lt"/>
        <a:ea typeface="+mn-ea"/>
        <a:cs typeface="+mn-cs"/>
      </a:defRPr>
    </a:lvl5pPr>
    <a:lvl6pPr marL="2285365" algn="l" defTabSz="913765" rtl="0" eaLnBrk="1" latinLnBrk="0" hangingPunct="1">
      <a:defRPr kumimoji="1" sz="1200" kern="1200">
        <a:solidFill>
          <a:schemeClr val="tx1"/>
        </a:solidFill>
        <a:latin typeface="+mn-lt"/>
        <a:ea typeface="+mn-ea"/>
        <a:cs typeface="+mn-cs"/>
      </a:defRPr>
    </a:lvl6pPr>
    <a:lvl7pPr marL="2741930" algn="l" defTabSz="913765" rtl="0" eaLnBrk="1" latinLnBrk="0" hangingPunct="1">
      <a:defRPr kumimoji="1" sz="1200" kern="1200">
        <a:solidFill>
          <a:schemeClr val="tx1"/>
        </a:solidFill>
        <a:latin typeface="+mn-lt"/>
        <a:ea typeface="+mn-ea"/>
        <a:cs typeface="+mn-cs"/>
      </a:defRPr>
    </a:lvl7pPr>
    <a:lvl8pPr marL="3199130" algn="l" defTabSz="913765" rtl="0" eaLnBrk="1" latinLnBrk="0" hangingPunct="1">
      <a:defRPr kumimoji="1" sz="1200" kern="1200">
        <a:solidFill>
          <a:schemeClr val="tx1"/>
        </a:solidFill>
        <a:latin typeface="+mn-lt"/>
        <a:ea typeface="+mn-ea"/>
        <a:cs typeface="+mn-cs"/>
      </a:defRPr>
    </a:lvl8pPr>
    <a:lvl9pPr marL="3656330" algn="l" defTabSz="91376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2338" y="1233488"/>
            <a:ext cx="235108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38A5331-2583-429A-8A4D-44A4E28CD052}" type="slidenum">
              <a:rPr kumimoji="1" lang="ja-JP" altLang="en-US" smtClean="0"/>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2338" y="1233488"/>
            <a:ext cx="235108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38A5331-2583-429A-8A4D-44A4E28CD052}" type="slidenum">
              <a:rPr kumimoji="1" lang="ja-JP" altLang="en-US" smtClean="0"/>
              <a:t>2</a:t>
            </a:fld>
            <a:endParaRPr kumimoji="1" lang="ja-JP" altLang="en-US"/>
          </a:p>
        </p:txBody>
      </p:sp>
    </p:spTree>
    <p:extLst>
      <p:ext uri="{BB962C8B-B14F-4D97-AF65-F5344CB8AC3E}">
        <p14:creationId xmlns:p14="http://schemas.microsoft.com/office/powerpoint/2010/main" val="3738166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3213847" y="1539425"/>
            <a:ext cx="3827085" cy="7598117"/>
          </a:xfrm>
        </p:spPr>
        <p:txBody>
          <a:bodyPr anchor="t"/>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2020/6/26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0">
                <a:solidFill>
                  <a:schemeClr val="tx1">
                    <a:tint val="75000"/>
                  </a:schemeClr>
                </a:solidFill>
              </a:defRPr>
            </a:lvl1pPr>
          </a:lstStyle>
          <a:p>
            <a:fld id="{5AD95A2A-9A91-4A36-8CED-A73B11A57063}" type="datetimeFigureOut">
              <a:rPr kumimoji="1" lang="ja-JP" altLang="en-US" smtClean="0"/>
              <a:t>2020/6/26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0">
                <a:solidFill>
                  <a:schemeClr val="tx1">
                    <a:tint val="75000"/>
                  </a:schemeClr>
                </a:solidFill>
              </a:defRPr>
            </a:lvl1pPr>
          </a:lstStyle>
          <a:p>
            <a:fld id="{2CD49C00-1F68-492A-AB2F-0E02463BE6AA}"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5650" rtl="0" eaLnBrk="1" latinLnBrk="0" hangingPunct="1">
        <a:lnSpc>
          <a:spcPct val="90000"/>
        </a:lnSpc>
        <a:spcBef>
          <a:spcPct val="0"/>
        </a:spcBef>
        <a:buNone/>
        <a:defRPr kumimoji="1" sz="3635" kern="1200">
          <a:solidFill>
            <a:schemeClr val="tx1"/>
          </a:solidFill>
          <a:latin typeface="+mj-lt"/>
          <a:ea typeface="+mj-ea"/>
          <a:cs typeface="+mj-cs"/>
        </a:defRPr>
      </a:lvl1pPr>
    </p:titleStyle>
    <p:bodyStyle>
      <a:lvl1pPr marL="189230" indent="-189230" algn="l" defTabSz="755650" rtl="0" eaLnBrk="1" latinLnBrk="0" hangingPunct="1">
        <a:lnSpc>
          <a:spcPct val="90000"/>
        </a:lnSpc>
        <a:spcBef>
          <a:spcPts val="825"/>
        </a:spcBef>
        <a:buFont typeface="Arial" panose="020B0604020202020204" pitchFamily="34" charset="0"/>
        <a:buChar char="•"/>
        <a:defRPr kumimoji="1" sz="2315" kern="1200">
          <a:solidFill>
            <a:schemeClr val="tx1"/>
          </a:solidFill>
          <a:latin typeface="+mn-lt"/>
          <a:ea typeface="+mn-ea"/>
          <a:cs typeface="+mn-cs"/>
        </a:defRPr>
      </a:lvl1pPr>
      <a:lvl2pPr marL="567055" indent="-189230" algn="l" defTabSz="755650" rtl="0" eaLnBrk="1" latinLnBrk="0" hangingPunct="1">
        <a:lnSpc>
          <a:spcPct val="90000"/>
        </a:lnSpc>
        <a:spcBef>
          <a:spcPts val="415"/>
        </a:spcBef>
        <a:buFont typeface="Arial" panose="020B0604020202020204" pitchFamily="34" charset="0"/>
        <a:buChar char="•"/>
        <a:defRPr kumimoji="1" sz="1985" kern="1200">
          <a:solidFill>
            <a:schemeClr val="tx1"/>
          </a:solidFill>
          <a:latin typeface="+mn-lt"/>
          <a:ea typeface="+mn-ea"/>
          <a:cs typeface="+mn-cs"/>
        </a:defRPr>
      </a:lvl2pPr>
      <a:lvl3pPr marL="944880" indent="-189230" algn="l" defTabSz="755650" rtl="0" eaLnBrk="1" latinLnBrk="0" hangingPunct="1">
        <a:lnSpc>
          <a:spcPct val="90000"/>
        </a:lnSpc>
        <a:spcBef>
          <a:spcPts val="415"/>
        </a:spcBef>
        <a:buFont typeface="Arial" panose="020B0604020202020204" pitchFamily="34" charset="0"/>
        <a:buChar char="•"/>
        <a:defRPr kumimoji="1" sz="1655" kern="1200">
          <a:solidFill>
            <a:schemeClr val="tx1"/>
          </a:solidFill>
          <a:latin typeface="+mn-lt"/>
          <a:ea typeface="+mn-ea"/>
          <a:cs typeface="+mn-cs"/>
        </a:defRPr>
      </a:lvl3pPr>
      <a:lvl4pPr marL="1322705"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4pPr>
      <a:lvl5pPr marL="1701165"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kumimoji="1" sz="1490" kern="1200">
          <a:solidFill>
            <a:schemeClr val="tx1"/>
          </a:solidFill>
          <a:latin typeface="+mn-lt"/>
          <a:ea typeface="+mn-ea"/>
          <a:cs typeface="+mn-cs"/>
        </a:defRPr>
      </a:lvl9pPr>
    </p:bodyStyle>
    <p:otherStyle>
      <a:defPPr>
        <a:defRPr lang="en-US"/>
      </a:defPPr>
      <a:lvl1pPr marL="0" algn="l" defTabSz="755650" rtl="0" eaLnBrk="1" latinLnBrk="0" hangingPunct="1">
        <a:defRPr kumimoji="1" sz="1490" kern="1200">
          <a:solidFill>
            <a:schemeClr val="tx1"/>
          </a:solidFill>
          <a:latin typeface="+mn-lt"/>
          <a:ea typeface="+mn-ea"/>
          <a:cs typeface="+mn-cs"/>
        </a:defRPr>
      </a:lvl1pPr>
      <a:lvl2pPr marL="377825" algn="l" defTabSz="755650" rtl="0" eaLnBrk="1" latinLnBrk="0" hangingPunct="1">
        <a:defRPr kumimoji="1" sz="1490" kern="1200">
          <a:solidFill>
            <a:schemeClr val="tx1"/>
          </a:solidFill>
          <a:latin typeface="+mn-lt"/>
          <a:ea typeface="+mn-ea"/>
          <a:cs typeface="+mn-cs"/>
        </a:defRPr>
      </a:lvl2pPr>
      <a:lvl3pPr marL="755650" algn="l" defTabSz="755650" rtl="0" eaLnBrk="1" latinLnBrk="0" hangingPunct="1">
        <a:defRPr kumimoji="1" sz="1490" kern="1200">
          <a:solidFill>
            <a:schemeClr val="tx1"/>
          </a:solidFill>
          <a:latin typeface="+mn-lt"/>
          <a:ea typeface="+mn-ea"/>
          <a:cs typeface="+mn-cs"/>
        </a:defRPr>
      </a:lvl3pPr>
      <a:lvl4pPr marL="1134110" algn="l" defTabSz="755650" rtl="0" eaLnBrk="1" latinLnBrk="0" hangingPunct="1">
        <a:defRPr kumimoji="1" sz="1490" kern="1200">
          <a:solidFill>
            <a:schemeClr val="tx1"/>
          </a:solidFill>
          <a:latin typeface="+mn-lt"/>
          <a:ea typeface="+mn-ea"/>
          <a:cs typeface="+mn-cs"/>
        </a:defRPr>
      </a:lvl4pPr>
      <a:lvl5pPr marL="1511935" algn="l" defTabSz="755650" rtl="0" eaLnBrk="1" latinLnBrk="0" hangingPunct="1">
        <a:defRPr kumimoji="1" sz="1490" kern="1200">
          <a:solidFill>
            <a:schemeClr val="tx1"/>
          </a:solidFill>
          <a:latin typeface="+mn-lt"/>
          <a:ea typeface="+mn-ea"/>
          <a:cs typeface="+mn-cs"/>
        </a:defRPr>
      </a:lvl5pPr>
      <a:lvl6pPr marL="1889760" algn="l" defTabSz="755650" rtl="0" eaLnBrk="1" latinLnBrk="0" hangingPunct="1">
        <a:defRPr kumimoji="1" sz="1490" kern="1200">
          <a:solidFill>
            <a:schemeClr val="tx1"/>
          </a:solidFill>
          <a:latin typeface="+mn-lt"/>
          <a:ea typeface="+mn-ea"/>
          <a:cs typeface="+mn-cs"/>
        </a:defRPr>
      </a:lvl6pPr>
      <a:lvl7pPr marL="2267585" algn="l" defTabSz="755650" rtl="0" eaLnBrk="1" latinLnBrk="0" hangingPunct="1">
        <a:defRPr kumimoji="1" sz="1490" kern="1200">
          <a:solidFill>
            <a:schemeClr val="tx1"/>
          </a:solidFill>
          <a:latin typeface="+mn-lt"/>
          <a:ea typeface="+mn-ea"/>
          <a:cs typeface="+mn-cs"/>
        </a:defRPr>
      </a:lvl7pPr>
      <a:lvl8pPr marL="2646045" algn="l" defTabSz="755650" rtl="0" eaLnBrk="1" latinLnBrk="0" hangingPunct="1">
        <a:defRPr kumimoji="1" sz="1490" kern="1200">
          <a:solidFill>
            <a:schemeClr val="tx1"/>
          </a:solidFill>
          <a:latin typeface="+mn-lt"/>
          <a:ea typeface="+mn-ea"/>
          <a:cs typeface="+mn-cs"/>
        </a:defRPr>
      </a:lvl8pPr>
      <a:lvl9pPr marL="3023870" algn="l" defTabSz="755650" rtl="0" eaLnBrk="1" latinLnBrk="0" hangingPunct="1">
        <a:defRPr kumimoji="1"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765483" y="197648"/>
            <a:ext cx="3493109" cy="307777"/>
          </a:xfrm>
          <a:prstGeom prst="rect">
            <a:avLst/>
          </a:prstGeom>
          <a:noFill/>
        </p:spPr>
        <p:txBody>
          <a:bodyPr wrap="square" rtlCol="0">
            <a:spAutoFit/>
          </a:bodyPr>
          <a:lstStyle/>
          <a:p>
            <a:pPr algn="r"/>
            <a:r>
              <a:rPr kumimoji="1" lang="ja-JP" altLang="en-US" sz="1400" dirty="0" smtClean="0">
                <a:latin typeface="メイリオ" panose="020B0604030504040204" pitchFamily="50" charset="-128"/>
                <a:ea typeface="メイリオ" panose="020B0604030504040204" pitchFamily="50" charset="-128"/>
              </a:rPr>
              <a:t>東京都家具</a:t>
            </a:r>
            <a:r>
              <a:rPr kumimoji="1" lang="ja-JP" altLang="en-US" sz="1400" dirty="0" smtClean="0">
                <a:latin typeface="メイリオ" panose="020B0604030504040204" pitchFamily="50" charset="-128"/>
                <a:ea typeface="メイリオ" panose="020B0604030504040204" pitchFamily="50" charset="-128"/>
              </a:rPr>
              <a:t>健康</a:t>
            </a:r>
            <a:r>
              <a:rPr kumimoji="1" lang="ja-JP" altLang="en-US" sz="1400" dirty="0">
                <a:latin typeface="メイリオ" panose="020B0604030504040204" pitchFamily="50" charset="-128"/>
                <a:ea typeface="メイリオ" panose="020B0604030504040204" pitchFamily="50" charset="-128"/>
              </a:rPr>
              <a:t>保険組合</a:t>
            </a:r>
          </a:p>
        </p:txBody>
      </p:sp>
      <p:sp>
        <p:nvSpPr>
          <p:cNvPr id="42" name="テキスト ボックス 41"/>
          <p:cNvSpPr txBox="1"/>
          <p:nvPr/>
        </p:nvSpPr>
        <p:spPr>
          <a:xfrm>
            <a:off x="304799" y="461440"/>
            <a:ext cx="6953793" cy="1152000"/>
          </a:xfrm>
          <a:prstGeom prst="rect">
            <a:avLst/>
          </a:prstGeom>
        </p:spPr>
        <p:style>
          <a:lnRef idx="0">
            <a:schemeClr val="accent5"/>
          </a:lnRef>
          <a:fillRef idx="3">
            <a:schemeClr val="accent5"/>
          </a:fillRef>
          <a:effectRef idx="3">
            <a:schemeClr val="accent5"/>
          </a:effectRef>
          <a:fontRef idx="minor">
            <a:schemeClr val="lt1"/>
          </a:fontRef>
        </p:style>
        <p:txBody>
          <a:bodyPr wrap="square" rIns="0" rtlCol="0">
            <a:spAutoFit/>
          </a:bodyPr>
          <a:lstStyle/>
          <a:p>
            <a:endParaRPr kumimoji="1" lang="en-US" altLang="ja-JP" sz="500" dirty="0">
              <a:solidFill>
                <a:schemeClr val="tx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新型コロナウイルス感染症の影響に伴う休業で著しく報酬が下がった場合</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endParaRPr kumimoji="1" lang="en-US" altLang="ja-JP" sz="7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lnSpc>
                <a:spcPts val="2800"/>
              </a:lnSpc>
            </a:pPr>
            <a:r>
              <a:rPr kumimoji="1" lang="ja-JP" altLang="en-US"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健康保険</a:t>
            </a:r>
            <a:r>
              <a:rPr kumimoji="1" lang="ja-JP" altLang="en-US" sz="24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a:t>
            </a:r>
            <a:r>
              <a:rPr kumimoji="1" lang="ja-JP" altLang="en-US"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標準報酬月額</a:t>
            </a:r>
            <a:r>
              <a:rPr kumimoji="1" lang="ja-JP" altLang="en-US" sz="24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を</a:t>
            </a:r>
            <a:endParaRPr kumimoji="1" lang="en-US" altLang="ja-JP" sz="24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lnSpc>
                <a:spcPts val="2800"/>
              </a:lnSpc>
            </a:pPr>
            <a:r>
              <a:rPr kumimoji="1" lang="ja-JP" altLang="en-US"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翌月から改定</a:t>
            </a:r>
            <a:r>
              <a:rPr kumimoji="1" lang="ja-JP" altLang="en-US" sz="24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することが可能です</a:t>
            </a:r>
            <a:endParaRPr kumimoji="1" lang="en-US" altLang="ja-JP" sz="24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304531" y="1684041"/>
            <a:ext cx="6954061" cy="538609"/>
          </a:xfrm>
          <a:prstGeom prst="rect">
            <a:avLst/>
          </a:prstGeom>
          <a:solidFill>
            <a:schemeClr val="accent1">
              <a:lumMod val="40000"/>
              <a:lumOff val="60000"/>
            </a:schemeClr>
          </a:solidFill>
          <a:ln>
            <a:noFill/>
          </a:ln>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　対象となる方（</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）については、健康保険の標準報酬月額（</a:t>
            </a:r>
            <a:r>
              <a:rPr kumimoji="1" lang="en-US" altLang="ja-JP" sz="1400" dirty="0">
                <a:latin typeface="メイリオ" panose="020B0604030504040204" pitchFamily="50" charset="-128"/>
                <a:ea typeface="メイリオ" panose="020B0604030504040204" pitchFamily="50" charset="-128"/>
              </a:rPr>
              <a:t>※2</a:t>
            </a:r>
            <a:r>
              <a:rPr kumimoji="1" lang="ja-JP" altLang="en-US" sz="1400" dirty="0">
                <a:latin typeface="メイリオ" panose="020B0604030504040204" pitchFamily="50" charset="-128"/>
                <a:ea typeface="メイリオ" panose="020B0604030504040204" pitchFamily="50" charset="-128"/>
              </a:rPr>
              <a:t>）を、通常の随時改定（</a:t>
            </a:r>
            <a:r>
              <a:rPr kumimoji="1" lang="en-US" altLang="ja-JP" sz="1400" dirty="0">
                <a:latin typeface="メイリオ" panose="020B0604030504040204" pitchFamily="50" charset="-128"/>
                <a:ea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rPr>
              <a:t>か月目に改定）によらず、</a:t>
            </a:r>
            <a:r>
              <a:rPr kumimoji="1" lang="ja-JP" altLang="en-US" sz="1400" b="1" u="sng" dirty="0">
                <a:latin typeface="メイリオ" panose="020B0604030504040204" pitchFamily="50" charset="-128"/>
                <a:ea typeface="メイリオ" panose="020B0604030504040204" pitchFamily="50" charset="-128"/>
              </a:rPr>
              <a:t>特例により翌月から改定可能</a:t>
            </a:r>
            <a:r>
              <a:rPr kumimoji="1" lang="ja-JP" altLang="en-US" sz="1400" dirty="0">
                <a:latin typeface="メイリオ" panose="020B0604030504040204" pitchFamily="50" charset="-128"/>
                <a:ea typeface="メイリオ" panose="020B0604030504040204" pitchFamily="50" charset="-128"/>
              </a:rPr>
              <a:t>です。</a:t>
            </a:r>
            <a:endParaRPr kumimoji="1" lang="en-US" altLang="ja-JP" sz="1400" dirty="0">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304799" y="7767453"/>
            <a:ext cx="7254876" cy="2246769"/>
            <a:chOff x="304799" y="5928285"/>
            <a:chExt cx="7254876" cy="2246769"/>
          </a:xfrm>
        </p:grpSpPr>
        <p:sp>
          <p:nvSpPr>
            <p:cNvPr id="17" name="テキスト ボックス 16"/>
            <p:cNvSpPr txBox="1"/>
            <p:nvPr/>
          </p:nvSpPr>
          <p:spPr>
            <a:xfrm>
              <a:off x="304799" y="5928285"/>
              <a:ext cx="7254876" cy="2246769"/>
            </a:xfrm>
            <a:prstGeom prst="rect">
              <a:avLst/>
            </a:prstGeom>
            <a:noFill/>
          </p:spPr>
          <p:txBody>
            <a:bodyPr wrap="square" rtlCol="0">
              <a:spAutoFit/>
            </a:bodyPr>
            <a:lstStyle/>
            <a:p>
              <a:r>
                <a:rPr lang="ja-JP" altLang="en-US" sz="1000" b="1" dirty="0">
                  <a:latin typeface="メイリオ" panose="020B0604030504040204" pitchFamily="50" charset="-128"/>
                  <a:ea typeface="メイリオ" panose="020B0604030504040204" pitchFamily="50" charset="-128"/>
                </a:rPr>
                <a:t>次のすべてに該当する方が対象となります。</a:t>
              </a:r>
              <a:endParaRPr lang="en-US" altLang="ja-JP" sz="1000" b="1" dirty="0">
                <a:latin typeface="メイリオ" panose="020B0604030504040204" pitchFamily="50" charset="-128"/>
                <a:ea typeface="メイリオ" panose="020B0604030504040204" pitchFamily="50" charset="-128"/>
              </a:endParaRPr>
            </a:p>
            <a:p>
              <a:endParaRPr lang="en-US" altLang="ja-JP" sz="300"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　新型コロナウイルス感染症の影響による</a:t>
              </a:r>
              <a:r>
                <a:rPr lang="ja-JP" altLang="ja-JP" sz="1000" b="1" dirty="0">
                  <a:latin typeface="メイリオ" panose="020B0604030504040204" pitchFamily="50" charset="-128"/>
                  <a:ea typeface="メイリオ" panose="020B0604030504040204" pitchFamily="50" charset="-128"/>
                </a:rPr>
                <a:t>休業</a:t>
              </a:r>
              <a:r>
                <a:rPr lang="ja-JP" altLang="ja-JP" sz="1000" dirty="0">
                  <a:latin typeface="メイリオ" panose="020B0604030504040204" pitchFamily="50" charset="-128"/>
                  <a:ea typeface="メイリオ" panose="020B0604030504040204" pitchFamily="50" charset="-128"/>
                </a:rPr>
                <a:t>（時間単位を含</a:t>
              </a:r>
              <a:r>
                <a:rPr lang="ja-JP" altLang="en-US" sz="1000" dirty="0">
                  <a:latin typeface="メイリオ" panose="020B0604030504040204" pitchFamily="50" charset="-128"/>
                  <a:ea typeface="メイリオ" panose="020B0604030504040204" pitchFamily="50" charset="-128"/>
                </a:rPr>
                <a:t>む</a:t>
              </a:r>
              <a:r>
                <a:rPr lang="ja-JP"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があったことにより、</a:t>
              </a:r>
              <a:r>
                <a:rPr lang="ja-JP" altLang="en-US" sz="1000" b="1" dirty="0">
                  <a:latin typeface="メイリオ" panose="020B0604030504040204" pitchFamily="50" charset="-128"/>
                  <a:ea typeface="メイリオ" panose="020B0604030504040204" pitchFamily="50" charset="-128"/>
                </a:rPr>
                <a:t>令和２年４月～７月までの</a:t>
              </a:r>
              <a:r>
                <a:rPr lang="ja-JP" altLang="en-US" sz="1000" b="1" dirty="0" smtClean="0">
                  <a:latin typeface="メイリオ" panose="020B0604030504040204" pitchFamily="50" charset="-128"/>
                  <a:ea typeface="メイリオ" panose="020B0604030504040204" pitchFamily="50" charset="-128"/>
                </a:rPr>
                <a:t>間</a:t>
              </a:r>
              <a:endParaRPr lang="en-US" altLang="ja-JP" sz="1000" b="1" dirty="0">
                <a:latin typeface="メイリオ" panose="020B0604030504040204" pitchFamily="50" charset="-128"/>
                <a:ea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rPr>
                <a:t>　　</a:t>
              </a:r>
              <a:r>
                <a:rPr lang="ja-JP" altLang="en-US" sz="1000" b="1" dirty="0" smtClean="0">
                  <a:latin typeface="メイリオ" panose="020B0604030504040204" pitchFamily="50" charset="-128"/>
                  <a:ea typeface="メイリオ" panose="020B0604030504040204" pitchFamily="50" charset="-128"/>
                </a:rPr>
                <a:t>に、報酬</a:t>
              </a:r>
              <a:r>
                <a:rPr lang="ja-JP" altLang="en-US" sz="1000" b="1" dirty="0">
                  <a:latin typeface="メイリオ" panose="020B0604030504040204" pitchFamily="50" charset="-128"/>
                  <a:ea typeface="メイリオ" panose="020B0604030504040204" pitchFamily="50" charset="-128"/>
                </a:rPr>
                <a:t>が著しく低下した月が生じた方</a:t>
              </a:r>
              <a:endParaRPr lang="en-US" altLang="ja-JP" sz="1000" b="1" dirty="0">
                <a:latin typeface="メイリオ" panose="020B0604030504040204" pitchFamily="50" charset="-128"/>
                <a:ea typeface="メイリオ" panose="020B0604030504040204" pitchFamily="50" charset="-128"/>
              </a:endParaRPr>
            </a:p>
            <a:p>
              <a:endParaRPr lang="en-US" altLang="ja-JP" sz="100" b="1" dirty="0">
                <a:latin typeface="メイリオ" panose="020B0604030504040204" pitchFamily="50" charset="-128"/>
                <a:ea typeface="メイリオ" panose="020B0604030504040204" pitchFamily="50" charset="-128"/>
              </a:endParaRPr>
            </a:p>
            <a:p>
              <a:pPr>
                <a:spcBef>
                  <a:spcPts val="300"/>
                </a:spcBef>
              </a:pPr>
              <a:r>
                <a:rPr lang="ja-JP" altLang="en-US" sz="12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　当該報酬が著しく低下した月</a:t>
              </a:r>
              <a:r>
                <a:rPr lang="ja-JP" altLang="ja-JP" sz="1000" b="1" dirty="0">
                  <a:latin typeface="メイリオ" panose="020B0604030504040204" pitchFamily="50" charset="-128"/>
                  <a:ea typeface="メイリオ" panose="020B0604030504040204" pitchFamily="50" charset="-128"/>
                </a:rPr>
                <a:t>に支払われた報酬の総額（１</a:t>
              </a:r>
              <a:r>
                <a:rPr lang="ja-JP" altLang="en-US" sz="1000" b="1" dirty="0">
                  <a:latin typeface="メイリオ" panose="020B0604030504040204" pitchFamily="50" charset="-128"/>
                  <a:ea typeface="メイリオ" panose="020B0604030504040204" pitchFamily="50" charset="-128"/>
                </a:rPr>
                <a:t>か</a:t>
              </a:r>
              <a:r>
                <a:rPr lang="ja-JP" altLang="ja-JP" sz="1000" b="1" dirty="0">
                  <a:latin typeface="メイリオ" panose="020B0604030504040204" pitchFamily="50" charset="-128"/>
                  <a:ea typeface="メイリオ" panose="020B0604030504040204" pitchFamily="50" charset="-128"/>
                </a:rPr>
                <a:t>月分）が</a:t>
              </a:r>
              <a:r>
                <a:rPr lang="ja-JP" altLang="ja-JP" sz="1000" dirty="0">
                  <a:latin typeface="メイリオ" panose="020B0604030504040204" pitchFamily="50" charset="-128"/>
                  <a:ea typeface="メイリオ" panose="020B0604030504040204" pitchFamily="50" charset="-128"/>
                </a:rPr>
                <a:t>、既に設定されている標準報酬月額に比べて、</a:t>
              </a:r>
              <a:endParaRPr lang="en-US" altLang="ja-JP" sz="1000" dirty="0">
                <a:latin typeface="メイリオ" panose="020B0604030504040204" pitchFamily="50" charset="-128"/>
                <a:ea typeface="メイリオ" panose="020B0604030504040204" pitchFamily="50" charset="-128"/>
              </a:endParaRPr>
            </a:p>
            <a:p>
              <a:pPr>
                <a:spcBef>
                  <a:spcPts val="300"/>
                </a:spcBef>
              </a:pPr>
              <a:r>
                <a:rPr lang="ja-JP" altLang="en-US" sz="1000" b="1" dirty="0">
                  <a:latin typeface="メイリオ" panose="020B0604030504040204" pitchFamily="50" charset="-128"/>
                  <a:ea typeface="メイリオ" panose="020B0604030504040204" pitchFamily="50" charset="-128"/>
                </a:rPr>
                <a:t>　　</a:t>
              </a:r>
              <a:r>
                <a:rPr lang="ja-JP" altLang="ja-JP" sz="1000" b="1" dirty="0">
                  <a:latin typeface="メイリオ" panose="020B0604030504040204" pitchFamily="50" charset="-128"/>
                  <a:ea typeface="メイリオ" panose="020B0604030504040204" pitchFamily="50" charset="-128"/>
                </a:rPr>
                <a:t>２等級以上下がった</a:t>
              </a:r>
              <a:r>
                <a:rPr lang="ja-JP" altLang="en-US" sz="1000" b="1" dirty="0">
                  <a:latin typeface="メイリオ" panose="020B0604030504040204" pitchFamily="50" charset="-128"/>
                  <a:ea typeface="メイリオ" panose="020B0604030504040204" pitchFamily="50" charset="-128"/>
                </a:rPr>
                <a:t>方</a:t>
              </a:r>
              <a:endParaRPr lang="en-US" altLang="ja-JP" sz="1000" b="1" dirty="0">
                <a:latin typeface="メイリオ" panose="020B0604030504040204" pitchFamily="50" charset="-128"/>
                <a:ea typeface="メイリオ" panose="020B0604030504040204" pitchFamily="50" charset="-128"/>
              </a:endParaRPr>
            </a:p>
            <a:p>
              <a:pPr>
                <a:spcBef>
                  <a:spcPts val="300"/>
                </a:spcBef>
              </a:pPr>
              <a:r>
                <a:rPr lang="ja-JP" altLang="en-US" sz="1000" b="1"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固定的賃金（基本給、日給等単価等）の変動がない場合も対象となります。</a:t>
              </a:r>
              <a:endParaRPr lang="en-US" altLang="ja-JP" sz="1000" dirty="0">
                <a:latin typeface="メイリオ" panose="020B0604030504040204" pitchFamily="50" charset="-128"/>
                <a:ea typeface="メイリオ" panose="020B0604030504040204" pitchFamily="50" charset="-128"/>
              </a:endParaRPr>
            </a:p>
            <a:p>
              <a:pPr>
                <a:spcBef>
                  <a:spcPts val="300"/>
                </a:spcBef>
              </a:pPr>
              <a:r>
                <a:rPr lang="ja-JP" altLang="en-US" sz="12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本特例措置による</a:t>
              </a:r>
              <a:r>
                <a:rPr lang="ja-JP" altLang="en-US" sz="1000" b="1" dirty="0">
                  <a:latin typeface="メイリオ" panose="020B0604030504040204" pitchFamily="50" charset="-128"/>
                  <a:ea typeface="メイリオ" panose="020B0604030504040204" pitchFamily="50" charset="-128"/>
                </a:rPr>
                <a:t>改定内容に本人が書面により同意し</a:t>
              </a:r>
              <a:r>
                <a:rPr lang="ja-JP" altLang="ja-JP" sz="1000" b="1" dirty="0">
                  <a:latin typeface="メイリオ" panose="020B0604030504040204" pitchFamily="50" charset="-128"/>
                  <a:ea typeface="メイリオ" panose="020B0604030504040204" pitchFamily="50" charset="-128"/>
                </a:rPr>
                <a:t>ている</a:t>
              </a:r>
              <a:r>
                <a:rPr lang="ja-JP" altLang="en-US" sz="1000" b="1" dirty="0">
                  <a:latin typeface="メイリオ" panose="020B0604030504040204" pitchFamily="50" charset="-128"/>
                  <a:ea typeface="メイリオ" panose="020B0604030504040204" pitchFamily="50" charset="-128"/>
                </a:rPr>
                <a:t>方</a:t>
              </a:r>
              <a:endParaRPr lang="en-US" altLang="ja-JP" sz="1000" b="1"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被保険者本人の十分な理解に基づく同意が必要となります。</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改定後の標準報酬月額に基づき、傷病手当金、出産手当金及び年金の額が算出されることへの同意を含みます。</a:t>
              </a:r>
              <a:endParaRPr lang="en-US" altLang="ja-JP" sz="1000" dirty="0">
                <a:latin typeface="メイリオ" panose="020B0604030504040204" pitchFamily="50" charset="-128"/>
                <a:ea typeface="メイリオ" panose="020B0604030504040204" pitchFamily="50" charset="-128"/>
              </a:endParaRPr>
            </a:p>
            <a:p>
              <a:endParaRPr lang="en-US" altLang="ja-JP" sz="200" dirty="0">
                <a:latin typeface="メイリオ" panose="020B0604030504040204" pitchFamily="50" charset="-128"/>
                <a:ea typeface="メイリオ" panose="020B0604030504040204" pitchFamily="50" charset="-128"/>
              </a:endParaRPr>
            </a:p>
            <a:p>
              <a:endParaRPr lang="en-US" altLang="ja-JP" sz="1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a:t>
              </a:r>
              <a:r>
                <a:rPr lang="ja-JP" altLang="en-US" sz="1000" b="1" dirty="0">
                  <a:latin typeface="メイリオ" panose="020B0604030504040204" pitchFamily="50" charset="-128"/>
                  <a:ea typeface="メイリオ" panose="020B0604030504040204" pitchFamily="50" charset="-128"/>
                </a:rPr>
                <a:t>連続する報酬が３月ある方</a:t>
              </a:r>
              <a:r>
                <a:rPr lang="ja-JP" altLang="en-US" sz="1000" dirty="0">
                  <a:latin typeface="メイリオ" panose="020B0604030504040204" pitchFamily="50" charset="-128"/>
                  <a:ea typeface="メイリオ" panose="020B0604030504040204" pitchFamily="50" charset="-128"/>
                </a:rPr>
                <a:t>（令和２年６月以降に資格取得した方は特例改定を利用できません（詳細は、裏面））</a:t>
              </a:r>
              <a:endParaRPr lang="en-US" altLang="ja-JP" sz="1000" dirty="0">
                <a:latin typeface="メイリオ" panose="020B0604030504040204" pitchFamily="50" charset="-128"/>
                <a:ea typeface="メイリオ" panose="020B0604030504040204" pitchFamily="50" charset="-128"/>
              </a:endParaRPr>
            </a:p>
            <a:p>
              <a:endParaRPr lang="ja-JP" altLang="en-US" sz="3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a:t>
              </a:r>
              <a:r>
                <a:rPr lang="ja-JP" altLang="en-US" sz="1000" b="1" dirty="0">
                  <a:latin typeface="メイリオ" panose="020B0604030504040204" pitchFamily="50" charset="-128"/>
                  <a:ea typeface="メイリオ" panose="020B0604030504040204" pitchFamily="50" charset="-128"/>
                </a:rPr>
                <a:t>特例改定月が資格喪失月とならない方</a:t>
              </a:r>
              <a:r>
                <a:rPr lang="ja-JP" altLang="en-US" sz="1000" dirty="0">
                  <a:latin typeface="メイリオ" panose="020B0604030504040204" pitchFamily="50" charset="-128"/>
                  <a:ea typeface="メイリオ" panose="020B0604030504040204" pitchFamily="50" charset="-128"/>
                </a:rPr>
                <a:t>（特例改定後の標準報酬月額に基づく保険料が賦課されない方は対象外です。）</a:t>
              </a:r>
              <a:endParaRPr lang="en-US" altLang="ja-JP" sz="1000" dirty="0">
                <a:latin typeface="メイリオ" panose="020B0604030504040204" pitchFamily="50" charset="-128"/>
                <a:ea typeface="メイリオ" panose="020B0604030504040204" pitchFamily="50" charset="-128"/>
              </a:endParaRPr>
            </a:p>
          </p:txBody>
        </p:sp>
        <p:cxnSp>
          <p:nvCxnSpPr>
            <p:cNvPr id="26" name="直線コネクタ 25"/>
            <p:cNvCxnSpPr/>
            <p:nvPr/>
          </p:nvCxnSpPr>
          <p:spPr>
            <a:xfrm>
              <a:off x="490162" y="5928285"/>
              <a:ext cx="6768430"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173" name="角丸四角形 172"/>
          <p:cNvSpPr/>
          <p:nvPr/>
        </p:nvSpPr>
        <p:spPr>
          <a:xfrm>
            <a:off x="310334" y="7541551"/>
            <a:ext cx="2444664" cy="245178"/>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rPr>
              <a:t>※1</a:t>
            </a:r>
            <a:r>
              <a:rPr lang="ja-JP" altLang="en-US" sz="1400" b="1" dirty="0">
                <a:latin typeface="メイリオ" panose="020B0604030504040204" pitchFamily="50" charset="-128"/>
                <a:ea typeface="メイリオ" panose="020B0604030504040204" pitchFamily="50" charset="-128"/>
              </a:rPr>
              <a:t>）</a:t>
            </a:r>
            <a:r>
              <a:rPr lang="en-US" altLang="ja-JP" sz="1400" b="1" dirty="0">
                <a:latin typeface="メイリオ" panose="020B0604030504040204" pitchFamily="50" charset="-128"/>
                <a:ea typeface="メイリオ" panose="020B0604030504040204" pitchFamily="50" charset="-128"/>
              </a:rPr>
              <a:t> </a:t>
            </a:r>
            <a:r>
              <a:rPr lang="ja-JP" altLang="en-US" sz="1400" b="1" dirty="0">
                <a:latin typeface="メイリオ" panose="020B0604030504040204" pitchFamily="50" charset="-128"/>
                <a:ea typeface="メイリオ" panose="020B0604030504040204" pitchFamily="50" charset="-128"/>
              </a:rPr>
              <a:t>対象となる方</a:t>
            </a:r>
          </a:p>
        </p:txBody>
      </p:sp>
      <p:grpSp>
        <p:nvGrpSpPr>
          <p:cNvPr id="20" name="グループ化 19"/>
          <p:cNvGrpSpPr/>
          <p:nvPr/>
        </p:nvGrpSpPr>
        <p:grpSpPr>
          <a:xfrm>
            <a:off x="304531" y="9940718"/>
            <a:ext cx="7255144" cy="655386"/>
            <a:chOff x="304531" y="7375584"/>
            <a:chExt cx="7112497" cy="655386"/>
          </a:xfrm>
        </p:grpSpPr>
        <p:grpSp>
          <p:nvGrpSpPr>
            <p:cNvPr id="3" name="グループ化 2"/>
            <p:cNvGrpSpPr/>
            <p:nvPr/>
          </p:nvGrpSpPr>
          <p:grpSpPr>
            <a:xfrm>
              <a:off x="368462" y="7590689"/>
              <a:ext cx="7048566" cy="440281"/>
              <a:chOff x="368158" y="7325649"/>
              <a:chExt cx="6932050" cy="440281"/>
            </a:xfrm>
          </p:grpSpPr>
          <p:sp>
            <p:nvSpPr>
              <p:cNvPr id="18" name="テキスト ボックス 17"/>
              <p:cNvSpPr txBox="1"/>
              <p:nvPr/>
            </p:nvSpPr>
            <p:spPr>
              <a:xfrm>
                <a:off x="368158" y="7327348"/>
                <a:ext cx="6932050" cy="438582"/>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令和２年</a:t>
                </a:r>
                <a:r>
                  <a:rPr lang="ja-JP" altLang="ja-JP" sz="1000" dirty="0">
                    <a:latin typeface="メイリオ" panose="020B0604030504040204" pitchFamily="50" charset="-128"/>
                    <a:ea typeface="メイリオ" panose="020B0604030504040204" pitchFamily="50" charset="-128"/>
                  </a:rPr>
                  <a:t>４月</a:t>
                </a:r>
                <a:r>
                  <a:rPr lang="ja-JP" altLang="en-US" sz="1000" dirty="0">
                    <a:latin typeface="メイリオ" panose="020B0604030504040204" pitchFamily="50" charset="-128"/>
                    <a:ea typeface="メイリオ" panose="020B0604030504040204" pitchFamily="50" charset="-128"/>
                  </a:rPr>
                  <a:t>から７</a:t>
                </a:r>
                <a:r>
                  <a:rPr lang="ja-JP" altLang="ja-JP" sz="1000" dirty="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までの間に休業により報酬等が急減した場合に、その翌月の</a:t>
                </a:r>
                <a:r>
                  <a:rPr lang="ja-JP" altLang="en-US" sz="1000" b="1" dirty="0">
                    <a:latin typeface="メイリオ" panose="020B0604030504040204" pitchFamily="50" charset="-128"/>
                    <a:ea typeface="メイリオ" panose="020B0604030504040204" pitchFamily="50" charset="-128"/>
                  </a:rPr>
                  <a:t>令和２年５月から８月の標準報酬</a:t>
                </a:r>
                <a:endParaRPr lang="en-US" altLang="ja-JP" sz="1000" b="1" dirty="0">
                  <a:latin typeface="メイリオ" panose="020B0604030504040204" pitchFamily="50" charset="-128"/>
                  <a:ea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rPr>
                  <a:t>　　月額が改定の対象</a:t>
                </a:r>
                <a:r>
                  <a:rPr lang="ja-JP" altLang="en-US" sz="1000" dirty="0">
                    <a:latin typeface="メイリオ" panose="020B0604030504040204" pitchFamily="50" charset="-128"/>
                    <a:ea typeface="メイリオ" panose="020B0604030504040204" pitchFamily="50" charset="-128"/>
                  </a:rPr>
                  <a:t>となります。</a:t>
                </a:r>
                <a:endParaRPr lang="en-US" altLang="ja-JP" sz="1000" dirty="0">
                  <a:latin typeface="メイリオ" panose="020B0604030504040204" pitchFamily="50" charset="-128"/>
                  <a:ea typeface="メイリオ" panose="020B0604030504040204" pitchFamily="50" charset="-128"/>
                </a:endParaRPr>
              </a:p>
            </p:txBody>
          </p:sp>
          <p:cxnSp>
            <p:nvCxnSpPr>
              <p:cNvPr id="85" name="直線コネクタ 84"/>
              <p:cNvCxnSpPr/>
              <p:nvPr/>
            </p:nvCxnSpPr>
            <p:spPr>
              <a:xfrm>
                <a:off x="431804" y="7325649"/>
                <a:ext cx="6712587"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178" name="角丸四角形 177"/>
            <p:cNvSpPr/>
            <p:nvPr/>
          </p:nvSpPr>
          <p:spPr>
            <a:xfrm>
              <a:off x="304531" y="7375584"/>
              <a:ext cx="2444664" cy="236415"/>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rPr>
                <a:t>※2</a:t>
              </a:r>
              <a:r>
                <a:rPr lang="ja-JP" altLang="en-US" sz="1400" b="1" dirty="0">
                  <a:latin typeface="メイリオ" panose="020B0604030504040204" pitchFamily="50" charset="-128"/>
                  <a:ea typeface="メイリオ" panose="020B0604030504040204" pitchFamily="50" charset="-128"/>
                </a:rPr>
                <a:t>）標準報酬月額</a:t>
              </a:r>
            </a:p>
          </p:txBody>
        </p:sp>
      </p:grpSp>
      <p:sp>
        <p:nvSpPr>
          <p:cNvPr id="102" name="テキスト ボックス 101"/>
          <p:cNvSpPr txBox="1"/>
          <p:nvPr/>
        </p:nvSpPr>
        <p:spPr>
          <a:xfrm>
            <a:off x="304530" y="2320629"/>
            <a:ext cx="6953114" cy="275390"/>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■通常（一時帰休）の随時改定　</a:t>
            </a:r>
            <a:r>
              <a:rPr kumimoji="1" lang="en-US" altLang="ja-JP" sz="1050" dirty="0">
                <a:latin typeface="メイリオ" panose="020B0604030504040204" pitchFamily="50" charset="-128"/>
                <a:ea typeface="メイリオ" panose="020B0604030504040204" pitchFamily="50" charset="-128"/>
              </a:rPr>
              <a:t>【 4</a:t>
            </a:r>
            <a:r>
              <a:rPr kumimoji="1" lang="ja-JP" altLang="en-US" sz="1050" dirty="0">
                <a:latin typeface="メイリオ" panose="020B0604030504040204" pitchFamily="50" charset="-128"/>
                <a:ea typeface="メイリオ" panose="020B0604030504040204" pitchFamily="50" charset="-128"/>
              </a:rPr>
              <a:t>月から</a:t>
            </a:r>
            <a:r>
              <a:rPr kumimoji="1" lang="en-US" altLang="ja-JP" sz="1050" dirty="0">
                <a:latin typeface="メイリオ" panose="020B0604030504040204" pitchFamily="50" charset="-128"/>
                <a:ea typeface="メイリオ" panose="020B0604030504040204" pitchFamily="50" charset="-128"/>
              </a:rPr>
              <a:t>7</a:t>
            </a:r>
            <a:r>
              <a:rPr kumimoji="1" lang="ja-JP" altLang="en-US" sz="1050" dirty="0">
                <a:latin typeface="メイリオ" panose="020B0604030504040204" pitchFamily="50" charset="-128"/>
                <a:ea typeface="メイリオ" panose="020B0604030504040204" pitchFamily="50" charset="-128"/>
              </a:rPr>
              <a:t>月まで休業手当を受けた場合の例 </a:t>
            </a:r>
            <a:r>
              <a:rPr kumimoji="1" lang="en-US" altLang="ja-JP" sz="105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p:txBody>
      </p:sp>
      <p:sp>
        <p:nvSpPr>
          <p:cNvPr id="30" name="矢印: 左右 29">
            <a:extLst>
              <a:ext uri="{FF2B5EF4-FFF2-40B4-BE49-F238E27FC236}">
                <a16:creationId xmlns:a16="http://schemas.microsoft.com/office/drawing/2014/main" id="{CB06A747-6580-49B9-BC14-569FC27033C0}"/>
              </a:ext>
            </a:extLst>
          </p:cNvPr>
          <p:cNvSpPr/>
          <p:nvPr/>
        </p:nvSpPr>
        <p:spPr>
          <a:xfrm>
            <a:off x="3771900" y="3795250"/>
            <a:ext cx="2676304" cy="414389"/>
          </a:xfrm>
          <a:prstGeom prst="leftRightArrow">
            <a:avLst>
              <a:gd name="adj1" fmla="val 50000"/>
              <a:gd name="adj2" fmla="val 0"/>
            </a:avLst>
          </a:prstGeom>
          <a:solidFill>
            <a:srgbClr val="FFC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endParaRPr kumimoji="1" lang="ja-JP" altLang="en-US" sz="900" b="1" dirty="0">
              <a:solidFill>
                <a:schemeClr val="bg1"/>
              </a:solidFill>
            </a:endParaRPr>
          </a:p>
        </p:txBody>
      </p:sp>
      <p:sp>
        <p:nvSpPr>
          <p:cNvPr id="35" name="四角形: 角を丸くする 34">
            <a:extLst>
              <a:ext uri="{FF2B5EF4-FFF2-40B4-BE49-F238E27FC236}">
                <a16:creationId xmlns:a16="http://schemas.microsoft.com/office/drawing/2014/main" id="{86EBAC62-7B63-482C-8CDB-50B2D90792FB}"/>
              </a:ext>
            </a:extLst>
          </p:cNvPr>
          <p:cNvSpPr/>
          <p:nvPr/>
        </p:nvSpPr>
        <p:spPr>
          <a:xfrm>
            <a:off x="391159" y="4203237"/>
            <a:ext cx="3245202" cy="45443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 rtlCol="0" anchor="ctr"/>
          <a:lstStyle/>
          <a:p>
            <a:pPr>
              <a:lnSpc>
                <a:spcPct val="150000"/>
              </a:lnSpc>
            </a:pPr>
            <a:r>
              <a:rPr kumimoji="1" lang="ja-JP" altLang="en-US" sz="900" dirty="0">
                <a:solidFill>
                  <a:schemeClr val="tx1"/>
                </a:solidFill>
                <a:latin typeface="メイリオ" panose="020B0604030504040204" pitchFamily="50" charset="-128"/>
                <a:ea typeface="メイリオ" panose="020B0604030504040204" pitchFamily="50" charset="-128"/>
              </a:rPr>
              <a:t>➊３月の平均が２等級以上さがれば、４か月目に改定</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900" dirty="0">
                <a:solidFill>
                  <a:schemeClr val="tx1"/>
                </a:solidFill>
                <a:latin typeface="メイリオ" panose="020B0604030504040204" pitchFamily="50" charset="-128"/>
                <a:ea typeface="メイリオ" panose="020B0604030504040204" pitchFamily="50" charset="-128"/>
              </a:rPr>
              <a:t>❷３月の平均が２等級以上あがれば、４か月目に改定</a:t>
            </a:r>
          </a:p>
        </p:txBody>
      </p:sp>
      <p:sp>
        <p:nvSpPr>
          <p:cNvPr id="137" name="テキスト ボックス 136">
            <a:extLst>
              <a:ext uri="{FF2B5EF4-FFF2-40B4-BE49-F238E27FC236}">
                <a16:creationId xmlns:a16="http://schemas.microsoft.com/office/drawing/2014/main" id="{EF0AA05C-ABC1-4590-A97D-76FDC0FF615C}"/>
              </a:ext>
            </a:extLst>
          </p:cNvPr>
          <p:cNvSpPr txBox="1"/>
          <p:nvPr/>
        </p:nvSpPr>
        <p:spPr>
          <a:xfrm>
            <a:off x="317230" y="4862528"/>
            <a:ext cx="3416344"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■今回（</a:t>
            </a:r>
            <a:r>
              <a:rPr kumimoji="1" lang="ja-JP" altLang="en-US" sz="1200" b="1" dirty="0">
                <a:solidFill>
                  <a:srgbClr val="FF0000"/>
                </a:solidFill>
                <a:latin typeface="メイリオ" panose="020B0604030504040204" pitchFamily="50" charset="-128"/>
                <a:ea typeface="メイリオ" panose="020B0604030504040204" pitchFamily="50" charset="-128"/>
              </a:rPr>
              <a:t>特例改定</a:t>
            </a:r>
            <a:r>
              <a:rPr kumimoji="1" lang="ja-JP" altLang="en-US" sz="1200" dirty="0">
                <a:latin typeface="メイリオ" panose="020B0604030504040204" pitchFamily="50" charset="-128"/>
                <a:ea typeface="メイリオ" panose="020B0604030504040204" pitchFamily="50" charset="-128"/>
              </a:rPr>
              <a:t>）の随時改定　</a:t>
            </a:r>
            <a:endParaRPr kumimoji="1" lang="en-US" altLang="ja-JP" sz="1200" dirty="0">
              <a:latin typeface="メイリオ" panose="020B0604030504040204" pitchFamily="50" charset="-128"/>
              <a:ea typeface="メイリオ" panose="020B0604030504040204" pitchFamily="50" charset="-128"/>
            </a:endParaRPr>
          </a:p>
        </p:txBody>
      </p:sp>
      <p:sp>
        <p:nvSpPr>
          <p:cNvPr id="196" name="四角形: 角を丸くする 195">
            <a:extLst>
              <a:ext uri="{FF2B5EF4-FFF2-40B4-BE49-F238E27FC236}">
                <a16:creationId xmlns:a16="http://schemas.microsoft.com/office/drawing/2014/main" id="{702E1BD6-95B5-4072-90DC-2C0DD92BEB84}"/>
              </a:ext>
            </a:extLst>
          </p:cNvPr>
          <p:cNvSpPr/>
          <p:nvPr/>
        </p:nvSpPr>
        <p:spPr>
          <a:xfrm>
            <a:off x="398262" y="6795334"/>
            <a:ext cx="3245202" cy="45443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 rtlCol="0" anchor="ctr"/>
          <a:lstStyle/>
          <a:p>
            <a:pPr>
              <a:lnSpc>
                <a:spcPct val="150000"/>
              </a:lnSpc>
            </a:pPr>
            <a:r>
              <a:rPr kumimoji="1" lang="ja-JP" altLang="en-US" sz="900" dirty="0">
                <a:solidFill>
                  <a:schemeClr val="tx1"/>
                </a:solidFill>
                <a:latin typeface="メイリオ" panose="020B0604030504040204" pitchFamily="50" charset="-128"/>
                <a:ea typeface="メイリオ" panose="020B0604030504040204" pitchFamily="50" charset="-128"/>
              </a:rPr>
              <a:t>➊</a:t>
            </a:r>
            <a:r>
              <a:rPr kumimoji="1" lang="ja-JP" altLang="en-US" sz="900" b="1" dirty="0">
                <a:solidFill>
                  <a:srgbClr val="FF0000"/>
                </a:solidFill>
                <a:latin typeface="メイリオ" panose="020B0604030504040204" pitchFamily="50" charset="-128"/>
                <a:ea typeface="メイリオ" panose="020B0604030504040204" pitchFamily="50" charset="-128"/>
              </a:rPr>
              <a:t> １ケ月の報酬が</a:t>
            </a:r>
            <a:r>
              <a:rPr kumimoji="1" lang="ja-JP" altLang="en-US" sz="900" dirty="0">
                <a:solidFill>
                  <a:schemeClr val="tx1"/>
                </a:solidFill>
                <a:latin typeface="メイリオ" panose="020B0604030504040204" pitchFamily="50" charset="-128"/>
                <a:ea typeface="メイリオ" panose="020B0604030504040204" pitchFamily="50" charset="-128"/>
              </a:rPr>
              <a:t>２等級以上さがれば、</a:t>
            </a:r>
            <a:r>
              <a:rPr kumimoji="1" lang="ja-JP" altLang="en-US" sz="900" b="1" dirty="0">
                <a:solidFill>
                  <a:srgbClr val="FF0000"/>
                </a:solidFill>
                <a:latin typeface="メイリオ" panose="020B0604030504040204" pitchFamily="50" charset="-128"/>
                <a:ea typeface="メイリオ" panose="020B0604030504040204" pitchFamily="50" charset="-128"/>
              </a:rPr>
              <a:t>翌月</a:t>
            </a:r>
            <a:r>
              <a:rPr kumimoji="1" lang="ja-JP" altLang="en-US" sz="900" dirty="0">
                <a:solidFill>
                  <a:schemeClr val="tx1"/>
                </a:solidFill>
                <a:latin typeface="メイリオ" panose="020B0604030504040204" pitchFamily="50" charset="-128"/>
                <a:ea typeface="メイリオ" panose="020B0604030504040204" pitchFamily="50" charset="-128"/>
              </a:rPr>
              <a:t>に改定</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900" dirty="0">
                <a:solidFill>
                  <a:schemeClr val="tx1"/>
                </a:solidFill>
                <a:latin typeface="メイリオ" panose="020B0604030504040204" pitchFamily="50" charset="-128"/>
                <a:ea typeface="メイリオ" panose="020B0604030504040204" pitchFamily="50" charset="-128"/>
              </a:rPr>
              <a:t>❷３月の平均が２等級以上あがれば、４か月目に改定</a:t>
            </a:r>
          </a:p>
        </p:txBody>
      </p:sp>
      <p:sp>
        <p:nvSpPr>
          <p:cNvPr id="41" name="二等辺三角形 40">
            <a:extLst>
              <a:ext uri="{FF2B5EF4-FFF2-40B4-BE49-F238E27FC236}">
                <a16:creationId xmlns:a16="http://schemas.microsoft.com/office/drawing/2014/main" id="{CF5ABDBB-E980-4283-A9A1-9B0D5B79A5DE}"/>
              </a:ext>
            </a:extLst>
          </p:cNvPr>
          <p:cNvSpPr/>
          <p:nvPr/>
        </p:nvSpPr>
        <p:spPr>
          <a:xfrm rot="5400000">
            <a:off x="3640368" y="4326106"/>
            <a:ext cx="344749" cy="188725"/>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四角形: 角を丸くする 198">
            <a:extLst>
              <a:ext uri="{FF2B5EF4-FFF2-40B4-BE49-F238E27FC236}">
                <a16:creationId xmlns:a16="http://schemas.microsoft.com/office/drawing/2014/main" id="{7452261C-D4D3-47C0-9265-C6A8F65A5578}"/>
              </a:ext>
            </a:extLst>
          </p:cNvPr>
          <p:cNvSpPr/>
          <p:nvPr/>
        </p:nvSpPr>
        <p:spPr>
          <a:xfrm>
            <a:off x="3989124" y="4210497"/>
            <a:ext cx="3120967" cy="45443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 rtlCol="0" anchor="ctr"/>
          <a:lstStyle/>
          <a:p>
            <a:pPr algn="ctr">
              <a:lnSpc>
                <a:spcPct val="150000"/>
              </a:lnSpc>
            </a:pPr>
            <a:r>
              <a:rPr kumimoji="1" lang="ja-JP" altLang="en-US" sz="1200" b="1" dirty="0">
                <a:solidFill>
                  <a:schemeClr val="tx1"/>
                </a:solidFill>
                <a:latin typeface="メイリオ" panose="020B0604030504040204" pitchFamily="50" charset="-128"/>
                <a:ea typeface="メイリオ" panose="020B0604030504040204" pitchFamily="50" charset="-128"/>
              </a:rPr>
              <a:t>低い標準報酬月額の期間（４ケ月）</a:t>
            </a:r>
          </a:p>
        </p:txBody>
      </p:sp>
      <p:sp>
        <p:nvSpPr>
          <p:cNvPr id="200" name="二等辺三角形 199">
            <a:extLst>
              <a:ext uri="{FF2B5EF4-FFF2-40B4-BE49-F238E27FC236}">
                <a16:creationId xmlns:a16="http://schemas.microsoft.com/office/drawing/2014/main" id="{B6305951-77D0-414A-ADA0-161C568C4D07}"/>
              </a:ext>
            </a:extLst>
          </p:cNvPr>
          <p:cNvSpPr/>
          <p:nvPr/>
        </p:nvSpPr>
        <p:spPr>
          <a:xfrm rot="5400000">
            <a:off x="3647931" y="6925161"/>
            <a:ext cx="344749" cy="188725"/>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四角形: 角を丸くする 200">
            <a:extLst>
              <a:ext uri="{FF2B5EF4-FFF2-40B4-BE49-F238E27FC236}">
                <a16:creationId xmlns:a16="http://schemas.microsoft.com/office/drawing/2014/main" id="{D4044328-241A-4079-8BA6-19C55B7A3386}"/>
              </a:ext>
            </a:extLst>
          </p:cNvPr>
          <p:cNvSpPr/>
          <p:nvPr/>
        </p:nvSpPr>
        <p:spPr>
          <a:xfrm>
            <a:off x="3997148" y="6809552"/>
            <a:ext cx="3077877" cy="45443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 rtlCol="0" anchor="ctr"/>
          <a:lstStyle/>
          <a:p>
            <a:pPr algn="ctr">
              <a:lnSpc>
                <a:spcPct val="150000"/>
              </a:lnSpc>
            </a:pPr>
            <a:r>
              <a:rPr kumimoji="1" lang="ja-JP" altLang="en-US" sz="1200" b="1" dirty="0">
                <a:solidFill>
                  <a:schemeClr val="tx1"/>
                </a:solidFill>
              </a:rPr>
              <a:t>低い標準報酬月額の期間（</a:t>
            </a:r>
            <a:r>
              <a:rPr kumimoji="1" lang="ja-JP" altLang="en-US" sz="1200" b="1" dirty="0">
                <a:solidFill>
                  <a:srgbClr val="FF0000"/>
                </a:solidFill>
              </a:rPr>
              <a:t>６</a:t>
            </a:r>
            <a:r>
              <a:rPr kumimoji="1" lang="ja-JP" altLang="en-US" sz="1200" b="1" dirty="0">
                <a:solidFill>
                  <a:schemeClr val="tx1"/>
                </a:solidFill>
              </a:rPr>
              <a:t>ケ月）</a:t>
            </a:r>
          </a:p>
        </p:txBody>
      </p:sp>
      <p:sp>
        <p:nvSpPr>
          <p:cNvPr id="202" name="テキスト ボックス 201">
            <a:extLst>
              <a:ext uri="{FF2B5EF4-FFF2-40B4-BE49-F238E27FC236}">
                <a16:creationId xmlns:a16="http://schemas.microsoft.com/office/drawing/2014/main" id="{8DC76170-9F96-4625-B2C6-24877509F9CF}"/>
              </a:ext>
            </a:extLst>
          </p:cNvPr>
          <p:cNvSpPr txBox="1"/>
          <p:nvPr/>
        </p:nvSpPr>
        <p:spPr>
          <a:xfrm>
            <a:off x="184083" y="197648"/>
            <a:ext cx="3763616"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標準報酬月額の保険者算定の特例について</a:t>
            </a:r>
          </a:p>
        </p:txBody>
      </p:sp>
      <p:sp>
        <p:nvSpPr>
          <p:cNvPr id="2" name="正方形/長方形 1">
            <a:extLst>
              <a:ext uri="{FF2B5EF4-FFF2-40B4-BE49-F238E27FC236}">
                <a16:creationId xmlns:a16="http://schemas.microsoft.com/office/drawing/2014/main" id="{B761964D-5E48-4F9A-B71C-A4F06AE1F1AE}"/>
              </a:ext>
            </a:extLst>
          </p:cNvPr>
          <p:cNvSpPr/>
          <p:nvPr/>
        </p:nvSpPr>
        <p:spPr>
          <a:xfrm>
            <a:off x="302031" y="2311091"/>
            <a:ext cx="6937466" cy="24485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a:extLst>
              <a:ext uri="{FF2B5EF4-FFF2-40B4-BE49-F238E27FC236}">
                <a16:creationId xmlns:a16="http://schemas.microsoft.com/office/drawing/2014/main" id="{3AFC183B-C46D-47D6-89DD-25CEF411A63D}"/>
              </a:ext>
            </a:extLst>
          </p:cNvPr>
          <p:cNvSpPr/>
          <p:nvPr/>
        </p:nvSpPr>
        <p:spPr>
          <a:xfrm>
            <a:off x="314731" y="4857441"/>
            <a:ext cx="6937466" cy="26394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E26DF927-B0EF-47C1-BACA-3DE7569C0EBC}"/>
              </a:ext>
            </a:extLst>
          </p:cNvPr>
          <p:cNvSpPr txBox="1"/>
          <p:nvPr/>
        </p:nvSpPr>
        <p:spPr>
          <a:xfrm>
            <a:off x="2521904" y="4821444"/>
            <a:ext cx="1101941" cy="307777"/>
          </a:xfrm>
          <a:prstGeom prst="rect">
            <a:avLst/>
          </a:prstGeom>
          <a:noFill/>
        </p:spPr>
        <p:txBody>
          <a:bodyPr wrap="square" rtlCol="0">
            <a:spAutoFit/>
          </a:bodyPr>
          <a:lstStyle/>
          <a:p>
            <a:r>
              <a:rPr kumimoji="1" lang="en-US" altLang="ja-JP" sz="1400" u="sng" dirty="0">
                <a:solidFill>
                  <a:srgbClr val="FF0000"/>
                </a:solidFill>
              </a:rPr>
              <a:t>NEW</a:t>
            </a:r>
            <a:endParaRPr kumimoji="1" lang="ja-JP" altLang="en-US" sz="1400" u="sng" dirty="0">
              <a:solidFill>
                <a:srgbClr val="FF0000"/>
              </a:solidFill>
            </a:endParaRPr>
          </a:p>
        </p:txBody>
      </p:sp>
      <p:grpSp>
        <p:nvGrpSpPr>
          <p:cNvPr id="11" name="グループ化 10">
            <a:extLst>
              <a:ext uri="{FF2B5EF4-FFF2-40B4-BE49-F238E27FC236}">
                <a16:creationId xmlns:a16="http://schemas.microsoft.com/office/drawing/2014/main" id="{AECE3067-EAE3-4C50-8C3C-B225D53A2D65}"/>
              </a:ext>
            </a:extLst>
          </p:cNvPr>
          <p:cNvGrpSpPr/>
          <p:nvPr/>
        </p:nvGrpSpPr>
        <p:grpSpPr>
          <a:xfrm>
            <a:off x="490162" y="5169861"/>
            <a:ext cx="6885474" cy="1633629"/>
            <a:chOff x="459250" y="5371511"/>
            <a:chExt cx="6885474" cy="1633629"/>
          </a:xfrm>
        </p:grpSpPr>
        <p:sp>
          <p:nvSpPr>
            <p:cNvPr id="167" name="角丸四角形 110">
              <a:extLst>
                <a:ext uri="{FF2B5EF4-FFF2-40B4-BE49-F238E27FC236}">
                  <a16:creationId xmlns:a16="http://schemas.microsoft.com/office/drawing/2014/main" id="{C32EC47E-4F30-46FA-B9A4-BC8239E5D73D}"/>
                </a:ext>
              </a:extLst>
            </p:cNvPr>
            <p:cNvSpPr/>
            <p:nvPr/>
          </p:nvSpPr>
          <p:spPr>
            <a:xfrm>
              <a:off x="2463778" y="5928438"/>
              <a:ext cx="580503" cy="745781"/>
            </a:xfrm>
            <a:prstGeom prst="roundRect">
              <a:avLst/>
            </a:prstGeom>
            <a:solidFill>
              <a:schemeClr val="accent1"/>
            </a:solidFill>
          </p:spPr>
          <p:style>
            <a:lnRef idx="3">
              <a:schemeClr val="lt1"/>
            </a:lnRef>
            <a:fillRef idx="1">
              <a:schemeClr val="accent3"/>
            </a:fillRef>
            <a:effectRef idx="1">
              <a:schemeClr val="accent3"/>
            </a:effectRef>
            <a:fontRef idx="minor">
              <a:schemeClr val="lt1"/>
            </a:fontRef>
          </p:style>
          <p:txBody>
            <a:bodyPr vert="eaVert" tIns="36000" bIns="36000" rtlCol="0" anchor="ctr"/>
            <a:lstStyle/>
            <a:p>
              <a:pPr algn="ctr"/>
              <a:r>
                <a:rPr kumimoji="1" lang="ja-JP" altLang="en-US" sz="1200" b="1" dirty="0"/>
                <a:t>休業手当</a:t>
              </a:r>
            </a:p>
          </p:txBody>
        </p:sp>
        <p:sp>
          <p:nvSpPr>
            <p:cNvPr id="115" name="矢印: 左右 114">
              <a:extLst>
                <a:ext uri="{FF2B5EF4-FFF2-40B4-BE49-F238E27FC236}">
                  <a16:creationId xmlns:a16="http://schemas.microsoft.com/office/drawing/2014/main" id="{669F6BE1-7F64-48C3-89BC-736C8C192BEC}"/>
                </a:ext>
              </a:extLst>
            </p:cNvPr>
            <p:cNvSpPr/>
            <p:nvPr/>
          </p:nvSpPr>
          <p:spPr>
            <a:xfrm>
              <a:off x="2477240" y="6590751"/>
              <a:ext cx="3972041" cy="414389"/>
            </a:xfrm>
            <a:prstGeom prst="leftRightArrow">
              <a:avLst>
                <a:gd name="adj1" fmla="val 50000"/>
                <a:gd name="adj2" fmla="val 0"/>
              </a:avLst>
            </a:prstGeom>
            <a:solidFill>
              <a:srgbClr val="FFC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endParaRPr kumimoji="1" lang="ja-JP" altLang="en-US" sz="900" b="1" dirty="0">
                <a:solidFill>
                  <a:schemeClr val="bg1"/>
                </a:solidFill>
              </a:endParaRPr>
            </a:p>
          </p:txBody>
        </p:sp>
        <p:sp>
          <p:nvSpPr>
            <p:cNvPr id="160" name="テキスト ボックス 159">
              <a:extLst>
                <a:ext uri="{FF2B5EF4-FFF2-40B4-BE49-F238E27FC236}">
                  <a16:creationId xmlns:a16="http://schemas.microsoft.com/office/drawing/2014/main" id="{51211325-6C0D-4295-BC19-D7BDA3C2F60F}"/>
                </a:ext>
              </a:extLst>
            </p:cNvPr>
            <p:cNvSpPr txBox="1"/>
            <p:nvPr/>
          </p:nvSpPr>
          <p:spPr>
            <a:xfrm>
              <a:off x="1202622" y="6681251"/>
              <a:ext cx="663371" cy="196268"/>
            </a:xfrm>
            <a:prstGeom prst="rect">
              <a:avLst/>
            </a:prstGeom>
            <a:noFill/>
          </p:spPr>
          <p:txBody>
            <a:bodyPr wrap="square" rtlCol="0">
              <a:spAutoFit/>
            </a:bodyPr>
            <a:lstStyle/>
            <a:p>
              <a:r>
                <a:rPr kumimoji="1" lang="ja-JP" altLang="en-US" sz="1200" dirty="0"/>
                <a:t>３月</a:t>
              </a:r>
            </a:p>
          </p:txBody>
        </p:sp>
        <p:sp>
          <p:nvSpPr>
            <p:cNvPr id="161" name="テキスト ボックス 160">
              <a:extLst>
                <a:ext uri="{FF2B5EF4-FFF2-40B4-BE49-F238E27FC236}">
                  <a16:creationId xmlns:a16="http://schemas.microsoft.com/office/drawing/2014/main" id="{5AFDE4F8-A574-4BAF-B88C-BF661AB0A7F2}"/>
                </a:ext>
              </a:extLst>
            </p:cNvPr>
            <p:cNvSpPr txBox="1"/>
            <p:nvPr/>
          </p:nvSpPr>
          <p:spPr>
            <a:xfrm>
              <a:off x="1750738" y="6675377"/>
              <a:ext cx="623543" cy="226752"/>
            </a:xfrm>
            <a:prstGeom prst="rect">
              <a:avLst/>
            </a:prstGeom>
            <a:noFill/>
          </p:spPr>
          <p:txBody>
            <a:bodyPr wrap="square" rtlCol="0">
              <a:spAutoFit/>
            </a:bodyPr>
            <a:lstStyle/>
            <a:p>
              <a:pPr algn="r"/>
              <a:r>
                <a:rPr kumimoji="1" lang="ja-JP" altLang="en-US" sz="1200" dirty="0"/>
                <a:t>４月</a:t>
              </a:r>
            </a:p>
          </p:txBody>
        </p:sp>
        <p:sp>
          <p:nvSpPr>
            <p:cNvPr id="162" name="テキスト ボックス 161">
              <a:extLst>
                <a:ext uri="{FF2B5EF4-FFF2-40B4-BE49-F238E27FC236}">
                  <a16:creationId xmlns:a16="http://schemas.microsoft.com/office/drawing/2014/main" id="{C397E400-848B-40CF-8BCC-ADD38F0DF02E}"/>
                </a:ext>
              </a:extLst>
            </p:cNvPr>
            <p:cNvSpPr txBox="1"/>
            <p:nvPr/>
          </p:nvSpPr>
          <p:spPr>
            <a:xfrm>
              <a:off x="2477241" y="6675917"/>
              <a:ext cx="663371" cy="276999"/>
            </a:xfrm>
            <a:prstGeom prst="rect">
              <a:avLst/>
            </a:prstGeom>
            <a:noFill/>
          </p:spPr>
          <p:txBody>
            <a:bodyPr wrap="square" rtlCol="0">
              <a:spAutoFit/>
            </a:bodyPr>
            <a:lstStyle/>
            <a:p>
              <a:r>
                <a:rPr kumimoji="1" lang="ja-JP" altLang="en-US" sz="1200" b="1" dirty="0">
                  <a:solidFill>
                    <a:srgbClr val="FF0000"/>
                  </a:solidFill>
                </a:rPr>
                <a:t>５月</a:t>
              </a:r>
            </a:p>
          </p:txBody>
        </p:sp>
        <p:sp>
          <p:nvSpPr>
            <p:cNvPr id="163" name="テキスト ボックス 162">
              <a:extLst>
                <a:ext uri="{FF2B5EF4-FFF2-40B4-BE49-F238E27FC236}">
                  <a16:creationId xmlns:a16="http://schemas.microsoft.com/office/drawing/2014/main" id="{7F26FA02-3377-4B4F-ACA7-287CC0D495AB}"/>
                </a:ext>
              </a:extLst>
            </p:cNvPr>
            <p:cNvSpPr txBox="1"/>
            <p:nvPr/>
          </p:nvSpPr>
          <p:spPr>
            <a:xfrm>
              <a:off x="3123972" y="6674497"/>
              <a:ext cx="663371" cy="196268"/>
            </a:xfrm>
            <a:prstGeom prst="rect">
              <a:avLst/>
            </a:prstGeom>
            <a:noFill/>
          </p:spPr>
          <p:txBody>
            <a:bodyPr wrap="square" rtlCol="0">
              <a:spAutoFit/>
            </a:bodyPr>
            <a:lstStyle/>
            <a:p>
              <a:r>
                <a:rPr kumimoji="1" lang="ja-JP" altLang="en-US" sz="1200" dirty="0"/>
                <a:t>６月</a:t>
              </a:r>
            </a:p>
          </p:txBody>
        </p:sp>
        <p:sp>
          <p:nvSpPr>
            <p:cNvPr id="164" name="テキスト ボックス 163">
              <a:extLst>
                <a:ext uri="{FF2B5EF4-FFF2-40B4-BE49-F238E27FC236}">
                  <a16:creationId xmlns:a16="http://schemas.microsoft.com/office/drawing/2014/main" id="{8C914BFA-DD17-488E-A36D-CB30BBEB12FE}"/>
                </a:ext>
              </a:extLst>
            </p:cNvPr>
            <p:cNvSpPr txBox="1"/>
            <p:nvPr/>
          </p:nvSpPr>
          <p:spPr>
            <a:xfrm>
              <a:off x="3824294" y="6680158"/>
              <a:ext cx="996715" cy="276999"/>
            </a:xfrm>
            <a:prstGeom prst="rect">
              <a:avLst/>
            </a:prstGeom>
            <a:noFill/>
          </p:spPr>
          <p:txBody>
            <a:bodyPr wrap="square" rtlCol="0">
              <a:spAutoFit/>
            </a:bodyPr>
            <a:lstStyle/>
            <a:p>
              <a:r>
                <a:rPr kumimoji="1" lang="ja-JP" altLang="en-US" sz="1200" dirty="0"/>
                <a:t>７月</a:t>
              </a:r>
            </a:p>
          </p:txBody>
        </p:sp>
        <p:sp>
          <p:nvSpPr>
            <p:cNvPr id="165" name="角丸四角形 108">
              <a:extLst>
                <a:ext uri="{FF2B5EF4-FFF2-40B4-BE49-F238E27FC236}">
                  <a16:creationId xmlns:a16="http://schemas.microsoft.com/office/drawing/2014/main" id="{5E67C10A-DBFA-489B-B383-7AA7D4312E94}"/>
                </a:ext>
              </a:extLst>
            </p:cNvPr>
            <p:cNvSpPr/>
            <p:nvPr/>
          </p:nvSpPr>
          <p:spPr>
            <a:xfrm>
              <a:off x="1163208" y="5551340"/>
              <a:ext cx="559265" cy="1128784"/>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66" name="角丸四角形 109">
              <a:extLst>
                <a:ext uri="{FF2B5EF4-FFF2-40B4-BE49-F238E27FC236}">
                  <a16:creationId xmlns:a16="http://schemas.microsoft.com/office/drawing/2014/main" id="{C4FAB1A5-428A-45E6-9B97-92240337AD44}"/>
                </a:ext>
              </a:extLst>
            </p:cNvPr>
            <p:cNvSpPr/>
            <p:nvPr/>
          </p:nvSpPr>
          <p:spPr>
            <a:xfrm>
              <a:off x="3114972" y="5921322"/>
              <a:ext cx="580503" cy="759929"/>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ja-JP" altLang="en-US" sz="1200" b="1" dirty="0"/>
                <a:t>休業手当</a:t>
              </a:r>
            </a:p>
          </p:txBody>
        </p:sp>
        <p:sp>
          <p:nvSpPr>
            <p:cNvPr id="168" name="角丸四角形 111">
              <a:extLst>
                <a:ext uri="{FF2B5EF4-FFF2-40B4-BE49-F238E27FC236}">
                  <a16:creationId xmlns:a16="http://schemas.microsoft.com/office/drawing/2014/main" id="{54FF1EF0-2BAD-4A6D-A17A-EAE70B4AC3DE}"/>
                </a:ext>
              </a:extLst>
            </p:cNvPr>
            <p:cNvSpPr/>
            <p:nvPr/>
          </p:nvSpPr>
          <p:spPr>
            <a:xfrm>
              <a:off x="1817089" y="5921322"/>
              <a:ext cx="580503" cy="759929"/>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ja-JP" altLang="en-US" sz="1200" b="1" dirty="0"/>
                <a:t>休業手当</a:t>
              </a:r>
            </a:p>
          </p:txBody>
        </p:sp>
        <p:sp>
          <p:nvSpPr>
            <p:cNvPr id="169" name="角丸四角形 112">
              <a:extLst>
                <a:ext uri="{FF2B5EF4-FFF2-40B4-BE49-F238E27FC236}">
                  <a16:creationId xmlns:a16="http://schemas.microsoft.com/office/drawing/2014/main" id="{E9A87261-2552-4CCC-9C6B-3AF500864B3C}"/>
                </a:ext>
              </a:extLst>
            </p:cNvPr>
            <p:cNvSpPr/>
            <p:nvPr/>
          </p:nvSpPr>
          <p:spPr>
            <a:xfrm>
              <a:off x="3780830" y="5926317"/>
              <a:ext cx="580503" cy="759929"/>
            </a:xfrm>
            <a:prstGeom prst="roundRect">
              <a:avLst/>
            </a:prstGeom>
            <a:solidFill>
              <a:schemeClr val="bg1">
                <a:lumMod val="65000"/>
              </a:schemeClr>
            </a:solidFill>
          </p:spPr>
          <p:style>
            <a:lnRef idx="3">
              <a:schemeClr val="lt1"/>
            </a:lnRef>
            <a:fillRef idx="1">
              <a:schemeClr val="accent1"/>
            </a:fillRef>
            <a:effectRef idx="1">
              <a:schemeClr val="accent1"/>
            </a:effectRef>
            <a:fontRef idx="minor">
              <a:schemeClr val="lt1"/>
            </a:fontRef>
          </p:style>
          <p:txBody>
            <a:bodyPr vert="eaVert" rtlCol="0" anchor="ctr"/>
            <a:lstStyle/>
            <a:p>
              <a:pPr algn="ctr"/>
              <a:r>
                <a:rPr kumimoji="1" lang="ja-JP" altLang="en-US" sz="1200" b="1" dirty="0"/>
                <a:t>休業手当</a:t>
              </a:r>
            </a:p>
          </p:txBody>
        </p:sp>
        <p:sp>
          <p:nvSpPr>
            <p:cNvPr id="170" name="下矢印 115">
              <a:extLst>
                <a:ext uri="{FF2B5EF4-FFF2-40B4-BE49-F238E27FC236}">
                  <a16:creationId xmlns:a16="http://schemas.microsoft.com/office/drawing/2014/main" id="{76608ECC-AAE3-4793-B3B0-2A99DF32BC61}"/>
                </a:ext>
              </a:extLst>
            </p:cNvPr>
            <p:cNvSpPr/>
            <p:nvPr/>
          </p:nvSpPr>
          <p:spPr>
            <a:xfrm>
              <a:off x="2522098" y="5623818"/>
              <a:ext cx="115511" cy="248209"/>
            </a:xfrm>
            <a:prstGeom prst="downArrow">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92" name="左右矢印 148">
              <a:extLst>
                <a:ext uri="{FF2B5EF4-FFF2-40B4-BE49-F238E27FC236}">
                  <a16:creationId xmlns:a16="http://schemas.microsoft.com/office/drawing/2014/main" id="{C703BDC3-09A4-40DD-AD79-1845A1AD0F8B}"/>
                </a:ext>
              </a:extLst>
            </p:cNvPr>
            <p:cNvSpPr/>
            <p:nvPr/>
          </p:nvSpPr>
          <p:spPr>
            <a:xfrm>
              <a:off x="480839" y="5371511"/>
              <a:ext cx="1966645" cy="11654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テキスト ボックス 171">
              <a:extLst>
                <a:ext uri="{FF2B5EF4-FFF2-40B4-BE49-F238E27FC236}">
                  <a16:creationId xmlns:a16="http://schemas.microsoft.com/office/drawing/2014/main" id="{F7A1D1BC-00B1-42F8-8CB0-DF6181C761C2}"/>
                </a:ext>
              </a:extLst>
            </p:cNvPr>
            <p:cNvSpPr txBox="1"/>
            <p:nvPr/>
          </p:nvSpPr>
          <p:spPr>
            <a:xfrm>
              <a:off x="459250" y="6677281"/>
              <a:ext cx="623543" cy="196268"/>
            </a:xfrm>
            <a:prstGeom prst="rect">
              <a:avLst/>
            </a:prstGeom>
            <a:noFill/>
          </p:spPr>
          <p:txBody>
            <a:bodyPr wrap="square" rtlCol="0">
              <a:spAutoFit/>
            </a:bodyPr>
            <a:lstStyle/>
            <a:p>
              <a:pPr algn="r"/>
              <a:r>
                <a:rPr kumimoji="1" lang="ja-JP" altLang="en-US" sz="1200" dirty="0"/>
                <a:t>２月</a:t>
              </a:r>
            </a:p>
          </p:txBody>
        </p:sp>
        <p:sp>
          <p:nvSpPr>
            <p:cNvPr id="174" name="角丸四角形 158">
              <a:extLst>
                <a:ext uri="{FF2B5EF4-FFF2-40B4-BE49-F238E27FC236}">
                  <a16:creationId xmlns:a16="http://schemas.microsoft.com/office/drawing/2014/main" id="{1CDD736D-DA1A-4758-981C-CFF60EA9478C}"/>
                </a:ext>
              </a:extLst>
            </p:cNvPr>
            <p:cNvSpPr/>
            <p:nvPr/>
          </p:nvSpPr>
          <p:spPr>
            <a:xfrm>
              <a:off x="489700" y="5559565"/>
              <a:ext cx="559265" cy="1126680"/>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75" name="角丸四角形 108">
              <a:extLst>
                <a:ext uri="{FF2B5EF4-FFF2-40B4-BE49-F238E27FC236}">
                  <a16:creationId xmlns:a16="http://schemas.microsoft.com/office/drawing/2014/main" id="{F5829912-9FEA-48F9-BC5C-4B3922C99FC4}"/>
                </a:ext>
              </a:extLst>
            </p:cNvPr>
            <p:cNvSpPr/>
            <p:nvPr/>
          </p:nvSpPr>
          <p:spPr>
            <a:xfrm>
              <a:off x="5183364" y="5537842"/>
              <a:ext cx="559265" cy="1128784"/>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76" name="角丸四角形 158">
              <a:extLst>
                <a:ext uri="{FF2B5EF4-FFF2-40B4-BE49-F238E27FC236}">
                  <a16:creationId xmlns:a16="http://schemas.microsoft.com/office/drawing/2014/main" id="{EA7A518D-3B6B-431E-A134-C4EAA5DEBF4A}"/>
                </a:ext>
              </a:extLst>
            </p:cNvPr>
            <p:cNvSpPr/>
            <p:nvPr/>
          </p:nvSpPr>
          <p:spPr>
            <a:xfrm>
              <a:off x="4509856" y="5546067"/>
              <a:ext cx="559265" cy="1128784"/>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77" name="角丸四角形 108">
              <a:extLst>
                <a:ext uri="{FF2B5EF4-FFF2-40B4-BE49-F238E27FC236}">
                  <a16:creationId xmlns:a16="http://schemas.microsoft.com/office/drawing/2014/main" id="{4DB046FD-50BA-401C-B076-2989FADE5764}"/>
                </a:ext>
              </a:extLst>
            </p:cNvPr>
            <p:cNvSpPr/>
            <p:nvPr/>
          </p:nvSpPr>
          <p:spPr>
            <a:xfrm>
              <a:off x="6490360" y="5537842"/>
              <a:ext cx="559265" cy="1128784"/>
            </a:xfrm>
            <a:prstGeom prst="roundRect">
              <a:avLst/>
            </a:prstGeom>
            <a:solidFill>
              <a:schemeClr val="accent1"/>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81" name="角丸四角形 158">
              <a:extLst>
                <a:ext uri="{FF2B5EF4-FFF2-40B4-BE49-F238E27FC236}">
                  <a16:creationId xmlns:a16="http://schemas.microsoft.com/office/drawing/2014/main" id="{B942F4FC-4F1E-4F86-B652-CB6F6C82D02E}"/>
                </a:ext>
              </a:extLst>
            </p:cNvPr>
            <p:cNvSpPr/>
            <p:nvPr/>
          </p:nvSpPr>
          <p:spPr>
            <a:xfrm>
              <a:off x="5890017" y="5559565"/>
              <a:ext cx="559265" cy="1128784"/>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90" name="左右矢印 148">
              <a:extLst>
                <a:ext uri="{FF2B5EF4-FFF2-40B4-BE49-F238E27FC236}">
                  <a16:creationId xmlns:a16="http://schemas.microsoft.com/office/drawing/2014/main" id="{B24F2837-4B7A-4F7C-AB9F-C90937D8A6F0}"/>
                </a:ext>
              </a:extLst>
            </p:cNvPr>
            <p:cNvSpPr/>
            <p:nvPr/>
          </p:nvSpPr>
          <p:spPr>
            <a:xfrm>
              <a:off x="4431763" y="5371511"/>
              <a:ext cx="1966645" cy="11654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テキスト ボックス 182">
              <a:extLst>
                <a:ext uri="{FF2B5EF4-FFF2-40B4-BE49-F238E27FC236}">
                  <a16:creationId xmlns:a16="http://schemas.microsoft.com/office/drawing/2014/main" id="{C6B9D9F5-1FBB-4883-AE47-D08BD8B2AA61}"/>
                </a:ext>
              </a:extLst>
            </p:cNvPr>
            <p:cNvSpPr txBox="1"/>
            <p:nvPr/>
          </p:nvSpPr>
          <p:spPr>
            <a:xfrm>
              <a:off x="5214517" y="6681251"/>
              <a:ext cx="663371" cy="196268"/>
            </a:xfrm>
            <a:prstGeom prst="rect">
              <a:avLst/>
            </a:prstGeom>
            <a:noFill/>
          </p:spPr>
          <p:txBody>
            <a:bodyPr wrap="square" rtlCol="0">
              <a:spAutoFit/>
            </a:bodyPr>
            <a:lstStyle/>
            <a:p>
              <a:r>
                <a:rPr kumimoji="1" lang="ja-JP" altLang="en-US" sz="1200" dirty="0"/>
                <a:t>９月</a:t>
              </a:r>
            </a:p>
          </p:txBody>
        </p:sp>
        <p:sp>
          <p:nvSpPr>
            <p:cNvPr id="184" name="テキスト ボックス 183">
              <a:extLst>
                <a:ext uri="{FF2B5EF4-FFF2-40B4-BE49-F238E27FC236}">
                  <a16:creationId xmlns:a16="http://schemas.microsoft.com/office/drawing/2014/main" id="{E494AD95-33FD-4DCB-977D-1EAF2393E9D1}"/>
                </a:ext>
              </a:extLst>
            </p:cNvPr>
            <p:cNvSpPr txBox="1"/>
            <p:nvPr/>
          </p:nvSpPr>
          <p:spPr>
            <a:xfrm>
              <a:off x="5737056" y="6688875"/>
              <a:ext cx="623543" cy="276999"/>
            </a:xfrm>
            <a:prstGeom prst="rect">
              <a:avLst/>
            </a:prstGeom>
            <a:noFill/>
          </p:spPr>
          <p:txBody>
            <a:bodyPr wrap="square" lIns="0" rIns="0" rtlCol="0">
              <a:spAutoFit/>
            </a:bodyPr>
            <a:lstStyle/>
            <a:p>
              <a:pPr algn="r"/>
              <a:r>
                <a:rPr kumimoji="1" lang="en-US" altLang="ja-JP" sz="1200" dirty="0">
                  <a:latin typeface="+mn-ea"/>
                </a:rPr>
                <a:t>10</a:t>
              </a:r>
              <a:r>
                <a:rPr kumimoji="1" lang="ja-JP" altLang="en-US" sz="1200" dirty="0">
                  <a:latin typeface="+mn-ea"/>
                </a:rPr>
                <a:t>月</a:t>
              </a:r>
            </a:p>
          </p:txBody>
        </p:sp>
        <p:sp>
          <p:nvSpPr>
            <p:cNvPr id="185" name="テキスト ボックス 184">
              <a:extLst>
                <a:ext uri="{FF2B5EF4-FFF2-40B4-BE49-F238E27FC236}">
                  <a16:creationId xmlns:a16="http://schemas.microsoft.com/office/drawing/2014/main" id="{2E9BC9E1-AA87-4BD3-88E2-803396179B28}"/>
                </a:ext>
              </a:extLst>
            </p:cNvPr>
            <p:cNvSpPr txBox="1"/>
            <p:nvPr/>
          </p:nvSpPr>
          <p:spPr>
            <a:xfrm>
              <a:off x="6681353" y="6689415"/>
              <a:ext cx="663371" cy="276999"/>
            </a:xfrm>
            <a:prstGeom prst="rect">
              <a:avLst/>
            </a:prstGeom>
            <a:noFill/>
          </p:spPr>
          <p:txBody>
            <a:bodyPr wrap="square" lIns="0" rIns="0" rtlCol="0">
              <a:spAutoFit/>
            </a:bodyPr>
            <a:lstStyle/>
            <a:p>
              <a:r>
                <a:rPr kumimoji="1" lang="en-US" altLang="ja-JP" sz="1200" b="1" dirty="0">
                  <a:solidFill>
                    <a:srgbClr val="FF0000"/>
                  </a:solidFill>
                  <a:latin typeface="+mn-ea"/>
                </a:rPr>
                <a:t>11</a:t>
              </a:r>
              <a:r>
                <a:rPr kumimoji="1" lang="ja-JP" altLang="en-US" sz="1200" b="1" dirty="0">
                  <a:solidFill>
                    <a:srgbClr val="FF0000"/>
                  </a:solidFill>
                  <a:latin typeface="+mn-ea"/>
                </a:rPr>
                <a:t>月</a:t>
              </a:r>
            </a:p>
          </p:txBody>
        </p:sp>
        <p:sp>
          <p:nvSpPr>
            <p:cNvPr id="186" name="テキスト ボックス 185">
              <a:extLst>
                <a:ext uri="{FF2B5EF4-FFF2-40B4-BE49-F238E27FC236}">
                  <a16:creationId xmlns:a16="http://schemas.microsoft.com/office/drawing/2014/main" id="{02072967-9A61-42CC-8E36-B567769933D6}"/>
                </a:ext>
              </a:extLst>
            </p:cNvPr>
            <p:cNvSpPr txBox="1"/>
            <p:nvPr/>
          </p:nvSpPr>
          <p:spPr>
            <a:xfrm>
              <a:off x="4455272" y="6677281"/>
              <a:ext cx="623543" cy="196268"/>
            </a:xfrm>
            <a:prstGeom prst="rect">
              <a:avLst/>
            </a:prstGeom>
            <a:noFill/>
          </p:spPr>
          <p:txBody>
            <a:bodyPr wrap="square" rtlCol="0">
              <a:spAutoFit/>
            </a:bodyPr>
            <a:lstStyle/>
            <a:p>
              <a:pPr algn="r"/>
              <a:r>
                <a:rPr kumimoji="1" lang="ja-JP" altLang="en-US" sz="1200" dirty="0"/>
                <a:t>８月</a:t>
              </a:r>
            </a:p>
          </p:txBody>
        </p:sp>
        <p:sp>
          <p:nvSpPr>
            <p:cNvPr id="187" name="下矢印 115">
              <a:extLst>
                <a:ext uri="{FF2B5EF4-FFF2-40B4-BE49-F238E27FC236}">
                  <a16:creationId xmlns:a16="http://schemas.microsoft.com/office/drawing/2014/main" id="{860995F0-20D4-4C8C-BA3E-C334A5DA5E44}"/>
                </a:ext>
              </a:extLst>
            </p:cNvPr>
            <p:cNvSpPr/>
            <p:nvPr/>
          </p:nvSpPr>
          <p:spPr>
            <a:xfrm rot="10800000">
              <a:off x="6518961" y="5597570"/>
              <a:ext cx="115511" cy="248209"/>
            </a:xfrm>
            <a:prstGeom prst="downArrow">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cxnSp>
          <p:nvCxnSpPr>
            <p:cNvPr id="189" name="直線コネクタ 188">
              <a:extLst>
                <a:ext uri="{FF2B5EF4-FFF2-40B4-BE49-F238E27FC236}">
                  <a16:creationId xmlns:a16="http://schemas.microsoft.com/office/drawing/2014/main" id="{5A07FA87-F15A-46FD-8FB7-4DED25E57D0A}"/>
                </a:ext>
              </a:extLst>
            </p:cNvPr>
            <p:cNvCxnSpPr>
              <a:cxnSpLocks/>
              <a:endCxn id="185" idx="0"/>
            </p:cNvCxnSpPr>
            <p:nvPr/>
          </p:nvCxnSpPr>
          <p:spPr>
            <a:xfrm>
              <a:off x="480839" y="6666626"/>
              <a:ext cx="6532200" cy="227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id="{F0987498-6337-4191-81DB-9F47628D3C6A}"/>
                </a:ext>
              </a:extLst>
            </p:cNvPr>
            <p:cNvCxnSpPr>
              <a:cxnSpLocks/>
            </p:cNvCxnSpPr>
            <p:nvPr/>
          </p:nvCxnSpPr>
          <p:spPr>
            <a:xfrm>
              <a:off x="6518813" y="5551325"/>
              <a:ext cx="603979"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2" name="テキスト ボックス 151">
              <a:extLst>
                <a:ext uri="{FF2B5EF4-FFF2-40B4-BE49-F238E27FC236}">
                  <a16:creationId xmlns:a16="http://schemas.microsoft.com/office/drawing/2014/main" id="{45DE5D72-0E53-467F-A2D3-9106478E8EF7}"/>
                </a:ext>
              </a:extLst>
            </p:cNvPr>
            <p:cNvSpPr txBox="1"/>
            <p:nvPr/>
          </p:nvSpPr>
          <p:spPr>
            <a:xfrm>
              <a:off x="2199144" y="5568995"/>
              <a:ext cx="269201" cy="277141"/>
            </a:xfrm>
            <a:prstGeom prst="rect">
              <a:avLst/>
            </a:prstGeom>
            <a:noFill/>
          </p:spPr>
          <p:txBody>
            <a:bodyPr wrap="square" rtlCol="0">
              <a:spAutoFit/>
            </a:bodyPr>
            <a:lstStyle/>
            <a:p>
              <a:r>
                <a:rPr kumimoji="1" lang="ja-JP" altLang="en-US" sz="1600" dirty="0"/>
                <a:t>➊</a:t>
              </a:r>
            </a:p>
          </p:txBody>
        </p:sp>
        <p:sp>
          <p:nvSpPr>
            <p:cNvPr id="157" name="テキスト ボックス 156">
              <a:extLst>
                <a:ext uri="{FF2B5EF4-FFF2-40B4-BE49-F238E27FC236}">
                  <a16:creationId xmlns:a16="http://schemas.microsoft.com/office/drawing/2014/main" id="{EB96D78A-6161-44A2-B5E8-EA8C575581AB}"/>
                </a:ext>
              </a:extLst>
            </p:cNvPr>
            <p:cNvSpPr txBox="1"/>
            <p:nvPr/>
          </p:nvSpPr>
          <p:spPr>
            <a:xfrm>
              <a:off x="6253543" y="5617597"/>
              <a:ext cx="269201" cy="277141"/>
            </a:xfrm>
            <a:prstGeom prst="rect">
              <a:avLst/>
            </a:prstGeom>
            <a:noFill/>
          </p:spPr>
          <p:txBody>
            <a:bodyPr wrap="square" rtlCol="0">
              <a:spAutoFit/>
            </a:bodyPr>
            <a:lstStyle/>
            <a:p>
              <a:r>
                <a:rPr kumimoji="1" lang="ja-JP" altLang="en-US" sz="1600" dirty="0"/>
                <a:t>❷</a:t>
              </a:r>
            </a:p>
          </p:txBody>
        </p:sp>
        <p:cxnSp>
          <p:nvCxnSpPr>
            <p:cNvPr id="158" name="直線コネクタ 157">
              <a:extLst>
                <a:ext uri="{FF2B5EF4-FFF2-40B4-BE49-F238E27FC236}">
                  <a16:creationId xmlns:a16="http://schemas.microsoft.com/office/drawing/2014/main" id="{FE3208ED-0421-4A57-8BC8-EAB8CDEFB29B}"/>
                </a:ext>
              </a:extLst>
            </p:cNvPr>
            <p:cNvCxnSpPr>
              <a:cxnSpLocks/>
            </p:cNvCxnSpPr>
            <p:nvPr/>
          </p:nvCxnSpPr>
          <p:spPr>
            <a:xfrm flipV="1">
              <a:off x="489700" y="5559565"/>
              <a:ext cx="1957784" cy="116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2" name="テキスト ボックス 11">
            <a:extLst>
              <a:ext uri="{FF2B5EF4-FFF2-40B4-BE49-F238E27FC236}">
                <a16:creationId xmlns:a16="http://schemas.microsoft.com/office/drawing/2014/main" id="{F19E58DC-1840-4A6A-A91B-BA23BACA50ED}"/>
              </a:ext>
            </a:extLst>
          </p:cNvPr>
          <p:cNvSpPr txBox="1"/>
          <p:nvPr/>
        </p:nvSpPr>
        <p:spPr>
          <a:xfrm>
            <a:off x="5480049" y="6494945"/>
            <a:ext cx="672869" cy="261610"/>
          </a:xfrm>
          <a:prstGeom prst="rect">
            <a:avLst/>
          </a:prstGeom>
          <a:noFill/>
        </p:spPr>
        <p:txBody>
          <a:bodyPr wrap="square" rtlCol="0">
            <a:spAutoFit/>
          </a:bodyPr>
          <a:lstStyle/>
          <a:p>
            <a:r>
              <a:rPr kumimoji="1" lang="ja-JP" altLang="en-US" sz="1100" dirty="0">
                <a:latin typeface="+mn-ea"/>
              </a:rPr>
              <a:t>（</a:t>
            </a:r>
            <a:r>
              <a:rPr kumimoji="1" lang="en-US" altLang="ja-JP" sz="1100" dirty="0">
                <a:latin typeface="+mn-ea"/>
              </a:rPr>
              <a:t>※</a:t>
            </a:r>
            <a:r>
              <a:rPr kumimoji="1" lang="ja-JP" altLang="en-US" sz="1100" dirty="0">
                <a:latin typeface="+mn-ea"/>
              </a:rPr>
              <a:t>）</a:t>
            </a:r>
          </a:p>
        </p:txBody>
      </p:sp>
      <p:sp>
        <p:nvSpPr>
          <p:cNvPr id="13" name="テキスト ボックス 12">
            <a:extLst>
              <a:ext uri="{FF2B5EF4-FFF2-40B4-BE49-F238E27FC236}">
                <a16:creationId xmlns:a16="http://schemas.microsoft.com/office/drawing/2014/main" id="{C74B80E5-B5E2-438C-B29C-06E9077E037A}"/>
              </a:ext>
            </a:extLst>
          </p:cNvPr>
          <p:cNvSpPr txBox="1"/>
          <p:nvPr/>
        </p:nvSpPr>
        <p:spPr>
          <a:xfrm>
            <a:off x="268079" y="7266044"/>
            <a:ext cx="6806318" cy="215444"/>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）定時決定は、７月１日に一時帰休の状態が解消していないため、休業手当の額をもって決定されています。</a:t>
            </a:r>
          </a:p>
        </p:txBody>
      </p:sp>
      <p:grpSp>
        <p:nvGrpSpPr>
          <p:cNvPr id="14" name="グループ化 13">
            <a:extLst>
              <a:ext uri="{FF2B5EF4-FFF2-40B4-BE49-F238E27FC236}">
                <a16:creationId xmlns:a16="http://schemas.microsoft.com/office/drawing/2014/main" id="{393F978D-0F39-405E-B33D-83FD2901B516}"/>
              </a:ext>
            </a:extLst>
          </p:cNvPr>
          <p:cNvGrpSpPr/>
          <p:nvPr/>
        </p:nvGrpSpPr>
        <p:grpSpPr>
          <a:xfrm>
            <a:off x="446552" y="2576440"/>
            <a:ext cx="6885473" cy="1614724"/>
            <a:chOff x="446552" y="2707368"/>
            <a:chExt cx="6885473" cy="1614724"/>
          </a:xfrm>
        </p:grpSpPr>
        <p:grpSp>
          <p:nvGrpSpPr>
            <p:cNvPr id="29" name="グループ化 28">
              <a:extLst>
                <a:ext uri="{FF2B5EF4-FFF2-40B4-BE49-F238E27FC236}">
                  <a16:creationId xmlns:a16="http://schemas.microsoft.com/office/drawing/2014/main" id="{7E236DAC-5B75-426C-9237-9CF4C9E48622}"/>
                </a:ext>
              </a:extLst>
            </p:cNvPr>
            <p:cNvGrpSpPr/>
            <p:nvPr/>
          </p:nvGrpSpPr>
          <p:grpSpPr>
            <a:xfrm>
              <a:off x="446552" y="2707368"/>
              <a:ext cx="6885473" cy="1614724"/>
              <a:chOff x="1068811" y="2850011"/>
              <a:chExt cx="5416191" cy="1972540"/>
            </a:xfrm>
          </p:grpSpPr>
          <p:sp>
            <p:nvSpPr>
              <p:cNvPr id="113" name="角丸四角形 112"/>
              <p:cNvSpPr/>
              <p:nvPr/>
            </p:nvSpPr>
            <p:spPr>
              <a:xfrm>
                <a:off x="3681603" y="3551973"/>
                <a:ext cx="456630" cy="925159"/>
              </a:xfrm>
              <a:prstGeom prst="roundRect">
                <a:avLst/>
              </a:prstGeom>
              <a:ln>
                <a:noFill/>
              </a:ln>
            </p:spPr>
            <p:style>
              <a:lnRef idx="3">
                <a:schemeClr val="lt1"/>
              </a:lnRef>
              <a:fillRef idx="1">
                <a:schemeClr val="accent1"/>
              </a:fillRef>
              <a:effectRef idx="1">
                <a:schemeClr val="accent1"/>
              </a:effectRef>
              <a:fontRef idx="minor">
                <a:schemeClr val="lt1"/>
              </a:fontRef>
            </p:style>
            <p:txBody>
              <a:bodyPr vert="eaVert" tIns="36000" rtlCol="0" anchor="ctr"/>
              <a:lstStyle/>
              <a:p>
                <a:pPr algn="ctr"/>
                <a:r>
                  <a:rPr kumimoji="1" lang="ja-JP" altLang="en-US" sz="1200" b="1" dirty="0"/>
                  <a:t>休業手当</a:t>
                </a:r>
              </a:p>
            </p:txBody>
          </p:sp>
          <p:sp>
            <p:nvSpPr>
              <p:cNvPr id="104" name="テキスト ボックス 103"/>
              <p:cNvSpPr txBox="1"/>
              <p:nvPr/>
            </p:nvSpPr>
            <p:spPr>
              <a:xfrm>
                <a:off x="1653556" y="4474197"/>
                <a:ext cx="521815" cy="239760"/>
              </a:xfrm>
              <a:prstGeom prst="rect">
                <a:avLst/>
              </a:prstGeom>
              <a:noFill/>
            </p:spPr>
            <p:txBody>
              <a:bodyPr wrap="square" rtlCol="0">
                <a:spAutoFit/>
              </a:bodyPr>
              <a:lstStyle/>
              <a:p>
                <a:r>
                  <a:rPr kumimoji="1" lang="ja-JP" altLang="en-US" sz="1200" dirty="0"/>
                  <a:t>３月</a:t>
                </a:r>
              </a:p>
            </p:txBody>
          </p:sp>
          <p:sp>
            <p:nvSpPr>
              <p:cNvPr id="105" name="テキスト ボックス 104"/>
              <p:cNvSpPr txBox="1"/>
              <p:nvPr/>
            </p:nvSpPr>
            <p:spPr>
              <a:xfrm>
                <a:off x="2084710" y="4467022"/>
                <a:ext cx="490486" cy="276999"/>
              </a:xfrm>
              <a:prstGeom prst="rect">
                <a:avLst/>
              </a:prstGeom>
              <a:noFill/>
            </p:spPr>
            <p:txBody>
              <a:bodyPr wrap="square" rtlCol="0">
                <a:spAutoFit/>
              </a:bodyPr>
              <a:lstStyle/>
              <a:p>
                <a:pPr algn="r"/>
                <a:r>
                  <a:rPr kumimoji="1" lang="ja-JP" altLang="en-US" sz="1200" dirty="0"/>
                  <a:t>４月</a:t>
                </a:r>
              </a:p>
            </p:txBody>
          </p:sp>
          <p:sp>
            <p:nvSpPr>
              <p:cNvPr id="106" name="テキスト ボックス 105"/>
              <p:cNvSpPr txBox="1"/>
              <p:nvPr/>
            </p:nvSpPr>
            <p:spPr>
              <a:xfrm>
                <a:off x="2656185" y="4467681"/>
                <a:ext cx="521815" cy="239760"/>
              </a:xfrm>
              <a:prstGeom prst="rect">
                <a:avLst/>
              </a:prstGeom>
              <a:noFill/>
            </p:spPr>
            <p:txBody>
              <a:bodyPr wrap="square" rtlCol="0">
                <a:spAutoFit/>
              </a:bodyPr>
              <a:lstStyle/>
              <a:p>
                <a:r>
                  <a:rPr kumimoji="1" lang="ja-JP" altLang="en-US" sz="1200" dirty="0"/>
                  <a:t>５月</a:t>
                </a:r>
              </a:p>
            </p:txBody>
          </p:sp>
          <p:sp>
            <p:nvSpPr>
              <p:cNvPr id="107" name="テキスト ボックス 106"/>
              <p:cNvSpPr txBox="1"/>
              <p:nvPr/>
            </p:nvSpPr>
            <p:spPr>
              <a:xfrm>
                <a:off x="3164911" y="4465947"/>
                <a:ext cx="521815" cy="239760"/>
              </a:xfrm>
              <a:prstGeom prst="rect">
                <a:avLst/>
              </a:prstGeom>
              <a:noFill/>
            </p:spPr>
            <p:txBody>
              <a:bodyPr wrap="square" rtlCol="0">
                <a:spAutoFit/>
              </a:bodyPr>
              <a:lstStyle/>
              <a:p>
                <a:r>
                  <a:rPr kumimoji="1" lang="ja-JP" altLang="en-US" sz="1200" dirty="0"/>
                  <a:t>６月</a:t>
                </a:r>
              </a:p>
            </p:txBody>
          </p:sp>
          <p:sp>
            <p:nvSpPr>
              <p:cNvPr id="108" name="テキスト ボックス 107"/>
              <p:cNvSpPr txBox="1"/>
              <p:nvPr/>
            </p:nvSpPr>
            <p:spPr>
              <a:xfrm>
                <a:off x="3715792" y="4472861"/>
                <a:ext cx="784027" cy="239760"/>
              </a:xfrm>
              <a:prstGeom prst="rect">
                <a:avLst/>
              </a:prstGeom>
              <a:noFill/>
            </p:spPr>
            <p:txBody>
              <a:bodyPr wrap="square" rtlCol="0">
                <a:spAutoFit/>
              </a:bodyPr>
              <a:lstStyle/>
              <a:p>
                <a:r>
                  <a:rPr kumimoji="1" lang="ja-JP" altLang="en-US" sz="1200" b="1" dirty="0">
                    <a:solidFill>
                      <a:srgbClr val="FF0000"/>
                    </a:solidFill>
                  </a:rPr>
                  <a:t>７月</a:t>
                </a:r>
              </a:p>
            </p:txBody>
          </p:sp>
          <p:sp>
            <p:nvSpPr>
              <p:cNvPr id="109" name="角丸四角形 108"/>
              <p:cNvSpPr/>
              <p:nvPr/>
            </p:nvSpPr>
            <p:spPr>
              <a:xfrm>
                <a:off x="1622552" y="3093905"/>
                <a:ext cx="439924" cy="1378915"/>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10" name="角丸四角形 109"/>
              <p:cNvSpPr/>
              <p:nvPr/>
            </p:nvSpPr>
            <p:spPr>
              <a:xfrm>
                <a:off x="3157832" y="3545873"/>
                <a:ext cx="456630" cy="928324"/>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ja-JP" altLang="en-US" sz="1200" b="1" dirty="0"/>
                  <a:t>休業手当</a:t>
                </a:r>
              </a:p>
            </p:txBody>
          </p:sp>
          <p:sp>
            <p:nvSpPr>
              <p:cNvPr id="111" name="角丸四角形 110"/>
              <p:cNvSpPr/>
              <p:nvPr/>
            </p:nvSpPr>
            <p:spPr>
              <a:xfrm>
                <a:off x="2645595" y="3554565"/>
                <a:ext cx="456630" cy="928324"/>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ja-JP" altLang="en-US" sz="1200" b="1" dirty="0"/>
                  <a:t>休業手当</a:t>
                </a:r>
              </a:p>
            </p:txBody>
          </p:sp>
          <p:sp>
            <p:nvSpPr>
              <p:cNvPr id="112" name="角丸四角形 111"/>
              <p:cNvSpPr/>
              <p:nvPr/>
            </p:nvSpPr>
            <p:spPr>
              <a:xfrm>
                <a:off x="2136902" y="3545873"/>
                <a:ext cx="456630" cy="928324"/>
              </a:xfrm>
              <a:prstGeom prst="roundRect">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kumimoji="1" lang="ja-JP" altLang="en-US" sz="1200" b="1" dirty="0"/>
                  <a:t>休業手当</a:t>
                </a:r>
              </a:p>
            </p:txBody>
          </p:sp>
          <p:sp>
            <p:nvSpPr>
              <p:cNvPr id="116" name="下矢印 115"/>
              <p:cNvSpPr/>
              <p:nvPr/>
            </p:nvSpPr>
            <p:spPr>
              <a:xfrm>
                <a:off x="3604045" y="3146367"/>
                <a:ext cx="90862" cy="303211"/>
              </a:xfrm>
              <a:prstGeom prst="downArrow">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nvGrpSpPr>
              <p:cNvPr id="148" name="グループ化 147"/>
              <p:cNvGrpSpPr/>
              <p:nvPr/>
            </p:nvGrpSpPr>
            <p:grpSpPr>
              <a:xfrm>
                <a:off x="2079084" y="2850011"/>
                <a:ext cx="1546985" cy="169190"/>
                <a:chOff x="-2978819" y="1266213"/>
                <a:chExt cx="1574089" cy="127225"/>
              </a:xfrm>
            </p:grpSpPr>
            <p:sp>
              <p:nvSpPr>
                <p:cNvPr id="149" name="左右矢印 148"/>
                <p:cNvSpPr/>
                <p:nvPr/>
              </p:nvSpPr>
              <p:spPr>
                <a:xfrm>
                  <a:off x="-2978819" y="1284422"/>
                  <a:ext cx="1574089" cy="107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テキスト ボックス 149"/>
                <p:cNvSpPr txBox="1"/>
                <p:nvPr/>
              </p:nvSpPr>
              <p:spPr>
                <a:xfrm>
                  <a:off x="-2569123" y="1266213"/>
                  <a:ext cx="729290" cy="127225"/>
                </a:xfrm>
                <a:prstGeom prst="rect">
                  <a:avLst/>
                </a:prstGeom>
                <a:solidFill>
                  <a:schemeClr val="bg1"/>
                </a:solidFill>
              </p:spPr>
              <p:txBody>
                <a:bodyPr wrap="square" tIns="0" bIns="0" rtlCol="0">
                  <a:spAutoFit/>
                </a:bodyPr>
                <a:lstStyle/>
                <a:p>
                  <a:r>
                    <a:rPr kumimoji="1" lang="ja-JP" altLang="en-US" sz="900" dirty="0">
                      <a:latin typeface="メイリオ" panose="020B0604030504040204" pitchFamily="50" charset="-128"/>
                      <a:ea typeface="メイリオ" panose="020B0604030504040204" pitchFamily="50" charset="-128"/>
                    </a:rPr>
                    <a:t>連続する３月</a:t>
                  </a:r>
                </a:p>
              </p:txBody>
            </p:sp>
          </p:grpSp>
          <p:sp>
            <p:nvSpPr>
              <p:cNvPr id="155" name="テキスト ボックス 154"/>
              <p:cNvSpPr txBox="1"/>
              <p:nvPr/>
            </p:nvSpPr>
            <p:spPr>
              <a:xfrm>
                <a:off x="1068811" y="4469347"/>
                <a:ext cx="490486" cy="239760"/>
              </a:xfrm>
              <a:prstGeom prst="rect">
                <a:avLst/>
              </a:prstGeom>
              <a:noFill/>
            </p:spPr>
            <p:txBody>
              <a:bodyPr wrap="square" rtlCol="0">
                <a:spAutoFit/>
              </a:bodyPr>
              <a:lstStyle/>
              <a:p>
                <a:pPr algn="r"/>
                <a:r>
                  <a:rPr kumimoji="1" lang="ja-JP" altLang="en-US" sz="1200" dirty="0"/>
                  <a:t>２月</a:t>
                </a:r>
              </a:p>
            </p:txBody>
          </p:sp>
          <p:sp>
            <p:nvSpPr>
              <p:cNvPr id="159" name="角丸四角形 158"/>
              <p:cNvSpPr/>
              <p:nvPr/>
            </p:nvSpPr>
            <p:spPr>
              <a:xfrm>
                <a:off x="1092763" y="3103952"/>
                <a:ext cx="439924" cy="1376345"/>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96" name="角丸四角形 108">
                <a:extLst>
                  <a:ext uri="{FF2B5EF4-FFF2-40B4-BE49-F238E27FC236}">
                    <a16:creationId xmlns:a16="http://schemas.microsoft.com/office/drawing/2014/main" id="{A5C974B9-3D6E-4F17-A2A2-0250709CA55C}"/>
                  </a:ext>
                </a:extLst>
              </p:cNvPr>
              <p:cNvSpPr/>
              <p:nvPr/>
            </p:nvSpPr>
            <p:spPr>
              <a:xfrm>
                <a:off x="4784852" y="3077416"/>
                <a:ext cx="439924" cy="1378915"/>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97" name="角丸四角形 158">
                <a:extLst>
                  <a:ext uri="{FF2B5EF4-FFF2-40B4-BE49-F238E27FC236}">
                    <a16:creationId xmlns:a16="http://schemas.microsoft.com/office/drawing/2014/main" id="{79DF7B7C-CBE0-45DC-9C37-5C89C70D78EC}"/>
                  </a:ext>
                </a:extLst>
              </p:cNvPr>
              <p:cNvSpPr/>
              <p:nvPr/>
            </p:nvSpPr>
            <p:spPr>
              <a:xfrm>
                <a:off x="4255063" y="3087463"/>
                <a:ext cx="439924" cy="1378915"/>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19" name="角丸四角形 108">
                <a:extLst>
                  <a:ext uri="{FF2B5EF4-FFF2-40B4-BE49-F238E27FC236}">
                    <a16:creationId xmlns:a16="http://schemas.microsoft.com/office/drawing/2014/main" id="{303EC3AF-A2F7-49B0-8AD3-F55AC5788304}"/>
                  </a:ext>
                </a:extLst>
              </p:cNvPr>
              <p:cNvSpPr/>
              <p:nvPr/>
            </p:nvSpPr>
            <p:spPr>
              <a:xfrm>
                <a:off x="5870502" y="3093905"/>
                <a:ext cx="439924" cy="1378915"/>
              </a:xfrm>
              <a:prstGeom prst="roundRect">
                <a:avLst/>
              </a:prstGeom>
              <a:solidFill>
                <a:schemeClr val="accent1"/>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21" name="角丸四角形 158">
                <a:extLst>
                  <a:ext uri="{FF2B5EF4-FFF2-40B4-BE49-F238E27FC236}">
                    <a16:creationId xmlns:a16="http://schemas.microsoft.com/office/drawing/2014/main" id="{B9EDE639-5F3C-491F-A925-B58CF81368A0}"/>
                  </a:ext>
                </a:extLst>
              </p:cNvPr>
              <p:cNvSpPr/>
              <p:nvPr/>
            </p:nvSpPr>
            <p:spPr>
              <a:xfrm>
                <a:off x="5340713" y="3103952"/>
                <a:ext cx="439924" cy="1378915"/>
              </a:xfrm>
              <a:prstGeom prst="roundRect">
                <a:avLst/>
              </a:prstGeom>
              <a:solidFill>
                <a:schemeClr val="accent3"/>
              </a:solidFill>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400" b="1" dirty="0"/>
                  <a:t>従前の報酬</a:t>
                </a:r>
              </a:p>
            </p:txBody>
          </p:sp>
          <p:sp>
            <p:nvSpPr>
              <p:cNvPr id="124" name="左右矢印 148">
                <a:extLst>
                  <a:ext uri="{FF2B5EF4-FFF2-40B4-BE49-F238E27FC236}">
                    <a16:creationId xmlns:a16="http://schemas.microsoft.com/office/drawing/2014/main" id="{32E8408C-EBAA-4421-9703-2FD5B7ED49A0}"/>
                  </a:ext>
                </a:extLst>
              </p:cNvPr>
              <p:cNvSpPr/>
              <p:nvPr/>
            </p:nvSpPr>
            <p:spPr>
              <a:xfrm>
                <a:off x="4193634" y="2874227"/>
                <a:ext cx="1546985" cy="14236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a:extLst>
                  <a:ext uri="{FF2B5EF4-FFF2-40B4-BE49-F238E27FC236}">
                    <a16:creationId xmlns:a16="http://schemas.microsoft.com/office/drawing/2014/main" id="{012ACFF3-4C58-49F7-9E9A-084116BC6372}"/>
                  </a:ext>
                </a:extLst>
              </p:cNvPr>
              <p:cNvSpPr txBox="1"/>
              <p:nvPr/>
            </p:nvSpPr>
            <p:spPr>
              <a:xfrm>
                <a:off x="4809357" y="4474197"/>
                <a:ext cx="521815" cy="239760"/>
              </a:xfrm>
              <a:prstGeom prst="rect">
                <a:avLst/>
              </a:prstGeom>
              <a:noFill/>
            </p:spPr>
            <p:txBody>
              <a:bodyPr wrap="square" rtlCol="0">
                <a:spAutoFit/>
              </a:bodyPr>
              <a:lstStyle/>
              <a:p>
                <a:r>
                  <a:rPr kumimoji="1" lang="ja-JP" altLang="en-US" sz="1200" dirty="0"/>
                  <a:t>９月</a:t>
                </a:r>
              </a:p>
            </p:txBody>
          </p:sp>
          <p:sp>
            <p:nvSpPr>
              <p:cNvPr id="127" name="テキスト ボックス 126">
                <a:extLst>
                  <a:ext uri="{FF2B5EF4-FFF2-40B4-BE49-F238E27FC236}">
                    <a16:creationId xmlns:a16="http://schemas.microsoft.com/office/drawing/2014/main" id="{4BFD32E5-4ADE-4E97-B568-D4BB2FAACF63}"/>
                  </a:ext>
                </a:extLst>
              </p:cNvPr>
              <p:cNvSpPr txBox="1"/>
              <p:nvPr/>
            </p:nvSpPr>
            <p:spPr>
              <a:xfrm>
                <a:off x="5220392" y="4483511"/>
                <a:ext cx="490486" cy="338381"/>
              </a:xfrm>
              <a:prstGeom prst="rect">
                <a:avLst/>
              </a:prstGeom>
              <a:noFill/>
            </p:spPr>
            <p:txBody>
              <a:bodyPr wrap="square" lIns="0" rIns="0" rtlCol="0">
                <a:spAutoFit/>
              </a:bodyPr>
              <a:lstStyle/>
              <a:p>
                <a:pPr algn="r"/>
                <a:r>
                  <a:rPr kumimoji="1" lang="en-US" altLang="ja-JP" sz="1200" dirty="0">
                    <a:latin typeface="+mn-ea"/>
                  </a:rPr>
                  <a:t>10</a:t>
                </a:r>
                <a:r>
                  <a:rPr kumimoji="1" lang="ja-JP" altLang="en-US" sz="1200" dirty="0">
                    <a:latin typeface="+mn-ea"/>
                  </a:rPr>
                  <a:t>月</a:t>
                </a:r>
              </a:p>
            </p:txBody>
          </p:sp>
          <p:sp>
            <p:nvSpPr>
              <p:cNvPr id="128" name="テキスト ボックス 127">
                <a:extLst>
                  <a:ext uri="{FF2B5EF4-FFF2-40B4-BE49-F238E27FC236}">
                    <a16:creationId xmlns:a16="http://schemas.microsoft.com/office/drawing/2014/main" id="{C95F1D4B-19FE-434D-96E2-C5D3C9C06F3F}"/>
                  </a:ext>
                </a:extLst>
              </p:cNvPr>
              <p:cNvSpPr txBox="1"/>
              <p:nvPr/>
            </p:nvSpPr>
            <p:spPr>
              <a:xfrm>
                <a:off x="5963187" y="4484170"/>
                <a:ext cx="521815" cy="338381"/>
              </a:xfrm>
              <a:prstGeom prst="rect">
                <a:avLst/>
              </a:prstGeom>
              <a:noFill/>
            </p:spPr>
            <p:txBody>
              <a:bodyPr wrap="square" lIns="0" rIns="0" rtlCol="0">
                <a:spAutoFit/>
              </a:bodyPr>
              <a:lstStyle/>
              <a:p>
                <a:r>
                  <a:rPr kumimoji="1" lang="en-US" altLang="ja-JP" sz="1200" b="1" dirty="0">
                    <a:solidFill>
                      <a:srgbClr val="FF0000"/>
                    </a:solidFill>
                    <a:latin typeface="+mn-ea"/>
                  </a:rPr>
                  <a:t>11</a:t>
                </a:r>
                <a:r>
                  <a:rPr kumimoji="1" lang="ja-JP" altLang="en-US" sz="1200" b="1" dirty="0">
                    <a:solidFill>
                      <a:srgbClr val="FF0000"/>
                    </a:solidFill>
                    <a:latin typeface="+mn-ea"/>
                  </a:rPr>
                  <a:t>月</a:t>
                </a:r>
              </a:p>
            </p:txBody>
          </p:sp>
          <p:sp>
            <p:nvSpPr>
              <p:cNvPr id="129" name="テキスト ボックス 128">
                <a:extLst>
                  <a:ext uri="{FF2B5EF4-FFF2-40B4-BE49-F238E27FC236}">
                    <a16:creationId xmlns:a16="http://schemas.microsoft.com/office/drawing/2014/main" id="{EDA7700B-67B9-4034-AB4D-0D2F63180123}"/>
                  </a:ext>
                </a:extLst>
              </p:cNvPr>
              <p:cNvSpPr txBox="1"/>
              <p:nvPr/>
            </p:nvSpPr>
            <p:spPr>
              <a:xfrm>
                <a:off x="4212127" y="4469347"/>
                <a:ext cx="490486" cy="239760"/>
              </a:xfrm>
              <a:prstGeom prst="rect">
                <a:avLst/>
              </a:prstGeom>
              <a:noFill/>
            </p:spPr>
            <p:txBody>
              <a:bodyPr wrap="square" rtlCol="0">
                <a:spAutoFit/>
              </a:bodyPr>
              <a:lstStyle/>
              <a:p>
                <a:pPr algn="r"/>
                <a:r>
                  <a:rPr kumimoji="1" lang="ja-JP" altLang="en-US" sz="1200" dirty="0"/>
                  <a:t>８月</a:t>
                </a:r>
              </a:p>
            </p:txBody>
          </p:sp>
          <p:sp>
            <p:nvSpPr>
              <p:cNvPr id="130" name="下矢印 115">
                <a:extLst>
                  <a:ext uri="{FF2B5EF4-FFF2-40B4-BE49-F238E27FC236}">
                    <a16:creationId xmlns:a16="http://schemas.microsoft.com/office/drawing/2014/main" id="{BCD02282-7626-4FFA-907A-85785194A849}"/>
                  </a:ext>
                </a:extLst>
              </p:cNvPr>
              <p:cNvSpPr/>
              <p:nvPr/>
            </p:nvSpPr>
            <p:spPr>
              <a:xfrm rot="10800000">
                <a:off x="5858282" y="3150379"/>
                <a:ext cx="90862" cy="303211"/>
              </a:xfrm>
              <a:prstGeom prst="downArrow">
                <a:avLst/>
              </a:prstGeo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cxnSp>
            <p:nvCxnSpPr>
              <p:cNvPr id="114" name="直線コネクタ 113"/>
              <p:cNvCxnSpPr>
                <a:cxnSpLocks/>
              </p:cNvCxnSpPr>
              <p:nvPr/>
            </p:nvCxnSpPr>
            <p:spPr>
              <a:xfrm>
                <a:off x="1085792" y="4456331"/>
                <a:ext cx="522463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1092763" y="3105376"/>
                <a:ext cx="253330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cxnSp>
          <p:nvCxnSpPr>
            <p:cNvPr id="133" name="直線コネクタ 132">
              <a:extLst>
                <a:ext uri="{FF2B5EF4-FFF2-40B4-BE49-F238E27FC236}">
                  <a16:creationId xmlns:a16="http://schemas.microsoft.com/office/drawing/2014/main" id="{6CA76CAC-52ED-469F-AB68-37028685510D}"/>
                </a:ext>
              </a:extLst>
            </p:cNvPr>
            <p:cNvCxnSpPr>
              <a:cxnSpLocks/>
            </p:cNvCxnSpPr>
            <p:nvPr/>
          </p:nvCxnSpPr>
          <p:spPr>
            <a:xfrm>
              <a:off x="6506113" y="2919705"/>
              <a:ext cx="603979"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13F12B60-1CC5-4BAE-91C2-FD48E4B1E68C}"/>
                </a:ext>
              </a:extLst>
            </p:cNvPr>
            <p:cNvSpPr txBox="1"/>
            <p:nvPr/>
          </p:nvSpPr>
          <p:spPr>
            <a:xfrm>
              <a:off x="3330594" y="2909841"/>
              <a:ext cx="269201" cy="277141"/>
            </a:xfrm>
            <a:prstGeom prst="rect">
              <a:avLst/>
            </a:prstGeom>
            <a:noFill/>
          </p:spPr>
          <p:txBody>
            <a:bodyPr wrap="square" rtlCol="0">
              <a:spAutoFit/>
            </a:bodyPr>
            <a:lstStyle/>
            <a:p>
              <a:r>
                <a:rPr kumimoji="1" lang="ja-JP" altLang="en-US" sz="1600" dirty="0"/>
                <a:t>➊</a:t>
              </a:r>
            </a:p>
          </p:txBody>
        </p:sp>
        <p:sp>
          <p:nvSpPr>
            <p:cNvPr id="135" name="テキスト ボックス 134">
              <a:extLst>
                <a:ext uri="{FF2B5EF4-FFF2-40B4-BE49-F238E27FC236}">
                  <a16:creationId xmlns:a16="http://schemas.microsoft.com/office/drawing/2014/main" id="{287BEC69-24D0-4DDC-AAF4-86A940E8095B}"/>
                </a:ext>
              </a:extLst>
            </p:cNvPr>
            <p:cNvSpPr txBox="1"/>
            <p:nvPr/>
          </p:nvSpPr>
          <p:spPr>
            <a:xfrm>
              <a:off x="6254518" y="2957645"/>
              <a:ext cx="269201" cy="277141"/>
            </a:xfrm>
            <a:prstGeom prst="rect">
              <a:avLst/>
            </a:prstGeom>
            <a:noFill/>
          </p:spPr>
          <p:txBody>
            <a:bodyPr wrap="square" rtlCol="0">
              <a:spAutoFit/>
            </a:bodyPr>
            <a:lstStyle/>
            <a:p>
              <a:r>
                <a:rPr kumimoji="1" lang="ja-JP" altLang="en-US" sz="1600" dirty="0"/>
                <a:t>❷</a:t>
              </a:r>
            </a:p>
          </p:txBody>
        </p:sp>
        <p:sp>
          <p:nvSpPr>
            <p:cNvPr id="117" name="テキスト ボックス 116">
              <a:extLst>
                <a:ext uri="{FF2B5EF4-FFF2-40B4-BE49-F238E27FC236}">
                  <a16:creationId xmlns:a16="http://schemas.microsoft.com/office/drawing/2014/main" id="{5E196DDC-3A85-427D-A6DC-FD5A7DCC8DA1}"/>
                </a:ext>
              </a:extLst>
            </p:cNvPr>
            <p:cNvSpPr txBox="1"/>
            <p:nvPr/>
          </p:nvSpPr>
          <p:spPr>
            <a:xfrm>
              <a:off x="4947857" y="2707368"/>
              <a:ext cx="911165" cy="138499"/>
            </a:xfrm>
            <a:prstGeom prst="rect">
              <a:avLst/>
            </a:prstGeom>
            <a:solidFill>
              <a:schemeClr val="bg1"/>
            </a:solidFill>
          </p:spPr>
          <p:txBody>
            <a:bodyPr wrap="square" tIns="0" bIns="0" rtlCol="0">
              <a:spAutoFit/>
            </a:bodyPr>
            <a:lstStyle/>
            <a:p>
              <a:r>
                <a:rPr kumimoji="1" lang="ja-JP" altLang="en-US" sz="900" dirty="0">
                  <a:latin typeface="メイリオ" panose="020B0604030504040204" pitchFamily="50" charset="-128"/>
                  <a:ea typeface="メイリオ" panose="020B0604030504040204" pitchFamily="50" charset="-128"/>
                </a:rPr>
                <a:t>連続する３月</a:t>
              </a:r>
            </a:p>
          </p:txBody>
        </p:sp>
      </p:grpSp>
      <p:sp>
        <p:nvSpPr>
          <p:cNvPr id="118" name="テキスト ボックス 117">
            <a:extLst>
              <a:ext uri="{FF2B5EF4-FFF2-40B4-BE49-F238E27FC236}">
                <a16:creationId xmlns:a16="http://schemas.microsoft.com/office/drawing/2014/main" id="{BA8BD8C9-FF09-4443-8E4C-6713FEE51B47}"/>
              </a:ext>
            </a:extLst>
          </p:cNvPr>
          <p:cNvSpPr txBox="1"/>
          <p:nvPr/>
        </p:nvSpPr>
        <p:spPr>
          <a:xfrm>
            <a:off x="988475" y="5159563"/>
            <a:ext cx="911165" cy="138499"/>
          </a:xfrm>
          <a:prstGeom prst="rect">
            <a:avLst/>
          </a:prstGeom>
          <a:solidFill>
            <a:schemeClr val="bg1"/>
          </a:solidFill>
        </p:spPr>
        <p:txBody>
          <a:bodyPr wrap="square" tIns="0" bIns="0" rtlCol="0">
            <a:spAutoFit/>
          </a:bodyPr>
          <a:lstStyle/>
          <a:p>
            <a:r>
              <a:rPr kumimoji="1" lang="ja-JP" altLang="en-US" sz="900" dirty="0">
                <a:latin typeface="メイリオ" panose="020B0604030504040204" pitchFamily="50" charset="-128"/>
                <a:ea typeface="メイリオ" panose="020B0604030504040204" pitchFamily="50" charset="-128"/>
              </a:rPr>
              <a:t>連続する３月</a:t>
            </a:r>
          </a:p>
        </p:txBody>
      </p:sp>
      <p:sp>
        <p:nvSpPr>
          <p:cNvPr id="120" name="テキスト ボックス 119">
            <a:extLst>
              <a:ext uri="{FF2B5EF4-FFF2-40B4-BE49-F238E27FC236}">
                <a16:creationId xmlns:a16="http://schemas.microsoft.com/office/drawing/2014/main" id="{DFE712F5-EAD7-48ED-9765-1E894F543C94}"/>
              </a:ext>
            </a:extLst>
          </p:cNvPr>
          <p:cNvSpPr txBox="1"/>
          <p:nvPr/>
        </p:nvSpPr>
        <p:spPr>
          <a:xfrm>
            <a:off x="5010821" y="5146150"/>
            <a:ext cx="911165" cy="138499"/>
          </a:xfrm>
          <a:prstGeom prst="rect">
            <a:avLst/>
          </a:prstGeom>
          <a:solidFill>
            <a:schemeClr val="bg1"/>
          </a:solidFill>
        </p:spPr>
        <p:txBody>
          <a:bodyPr wrap="square" tIns="0" bIns="0" rtlCol="0">
            <a:spAutoFit/>
          </a:bodyPr>
          <a:lstStyle/>
          <a:p>
            <a:r>
              <a:rPr kumimoji="1" lang="ja-JP" altLang="en-US" sz="900" dirty="0">
                <a:latin typeface="メイリオ" panose="020B0604030504040204" pitchFamily="50" charset="-128"/>
                <a:ea typeface="メイリオ" panose="020B0604030504040204" pitchFamily="50" charset="-128"/>
              </a:rPr>
              <a:t>連続する３月</a:t>
            </a:r>
          </a:p>
        </p:txBody>
      </p:sp>
      <p:cxnSp>
        <p:nvCxnSpPr>
          <p:cNvPr id="122" name="直線コネクタ 121">
            <a:extLst>
              <a:ext uri="{FF2B5EF4-FFF2-40B4-BE49-F238E27FC236}">
                <a16:creationId xmlns:a16="http://schemas.microsoft.com/office/drawing/2014/main" id="{0D8D2F0F-4763-434F-8530-83F31C77BE81}"/>
              </a:ext>
            </a:extLst>
          </p:cNvPr>
          <p:cNvCxnSpPr>
            <a:cxnSpLocks/>
          </p:cNvCxnSpPr>
          <p:nvPr/>
        </p:nvCxnSpPr>
        <p:spPr>
          <a:xfrm>
            <a:off x="3823420" y="3153190"/>
            <a:ext cx="26059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F7CD1412-868D-4A9C-AAA3-92E70166D1C6}"/>
              </a:ext>
            </a:extLst>
          </p:cNvPr>
          <p:cNvCxnSpPr>
            <a:cxnSpLocks/>
          </p:cNvCxnSpPr>
          <p:nvPr/>
        </p:nvCxnSpPr>
        <p:spPr>
          <a:xfrm flipV="1">
            <a:off x="2547070" y="5719672"/>
            <a:ext cx="2509352" cy="7531"/>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nvGrpSpPr>
          <p:cNvPr id="40" name="グループ化 39">
            <a:extLst>
              <a:ext uri="{FF2B5EF4-FFF2-40B4-BE49-F238E27FC236}">
                <a16:creationId xmlns:a16="http://schemas.microsoft.com/office/drawing/2014/main" id="{D23FF010-DD78-4B4F-9670-58F317443E3B}"/>
              </a:ext>
            </a:extLst>
          </p:cNvPr>
          <p:cNvGrpSpPr/>
          <p:nvPr/>
        </p:nvGrpSpPr>
        <p:grpSpPr>
          <a:xfrm>
            <a:off x="2944493" y="5050353"/>
            <a:ext cx="1340354" cy="672400"/>
            <a:chOff x="10652252" y="3320488"/>
            <a:chExt cx="1587648" cy="769397"/>
          </a:xfrm>
        </p:grpSpPr>
        <p:sp>
          <p:nvSpPr>
            <p:cNvPr id="86" name="円形吹き出し 85"/>
            <p:cNvSpPr/>
            <p:nvPr/>
          </p:nvSpPr>
          <p:spPr>
            <a:xfrm>
              <a:off x="10652252" y="3320488"/>
              <a:ext cx="1587648" cy="769397"/>
            </a:xfrm>
            <a:prstGeom prst="wedgeEllipseCallout">
              <a:avLst>
                <a:gd name="adj1" fmla="val -46802"/>
                <a:gd name="adj2" fmla="val 84849"/>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0681658" y="3347348"/>
              <a:ext cx="1507285" cy="646331"/>
            </a:xfrm>
            <a:prstGeom prst="rect">
              <a:avLst/>
            </a:prstGeom>
            <a:noFill/>
          </p:spPr>
          <p:txBody>
            <a:bodyPr wrap="square" rtlCol="0">
              <a:spAutoFit/>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報酬が</a:t>
              </a: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bg1"/>
                  </a:solidFill>
                  <a:latin typeface="メイリオ" panose="020B0604030504040204" pitchFamily="50" charset="-128"/>
                  <a:ea typeface="メイリオ" panose="020B0604030504040204" pitchFamily="50" charset="-128"/>
                </a:rPr>
                <a:t>下がった翌月に</a:t>
              </a:r>
              <a:endParaRPr kumimoji="1" lang="en-US" altLang="ja-JP" sz="12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bg1"/>
                  </a:solidFill>
                  <a:latin typeface="メイリオ" panose="020B0604030504040204" pitchFamily="50" charset="-128"/>
                  <a:ea typeface="メイリオ" panose="020B0604030504040204" pitchFamily="50" charset="-128"/>
                </a:rPr>
                <a:t>改定可能</a:t>
              </a:r>
            </a:p>
          </p:txBody>
        </p:sp>
      </p:grpSp>
      <p:cxnSp>
        <p:nvCxnSpPr>
          <p:cNvPr id="125" name="直線コネクタ 124">
            <a:extLst>
              <a:ext uri="{FF2B5EF4-FFF2-40B4-BE49-F238E27FC236}">
                <a16:creationId xmlns:a16="http://schemas.microsoft.com/office/drawing/2014/main" id="{4387F73D-A620-41B8-A577-8FE81AFE7F25}"/>
              </a:ext>
            </a:extLst>
          </p:cNvPr>
          <p:cNvCxnSpPr>
            <a:cxnSpLocks/>
          </p:cNvCxnSpPr>
          <p:nvPr/>
        </p:nvCxnSpPr>
        <p:spPr>
          <a:xfrm>
            <a:off x="5214276" y="5726788"/>
            <a:ext cx="1265917"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AC4FB1B-A7C6-4956-9969-049C07615F97}"/>
              </a:ext>
            </a:extLst>
          </p:cNvPr>
          <p:cNvGraphicFramePr>
            <a:graphicFrameLocks noGrp="1"/>
          </p:cNvGraphicFramePr>
          <p:nvPr>
            <p:extLst>
              <p:ext uri="{D42A27DB-BD31-4B8C-83A1-F6EECF244321}">
                <p14:modId xmlns:p14="http://schemas.microsoft.com/office/powerpoint/2010/main" val="691697652"/>
              </p:ext>
            </p:extLst>
          </p:nvPr>
        </p:nvGraphicFramePr>
        <p:xfrm>
          <a:off x="282435" y="1835996"/>
          <a:ext cx="6952576" cy="724320"/>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270373">
                <a:tc>
                  <a:txBody>
                    <a:bodyPr/>
                    <a:lstStyle/>
                    <a:p>
                      <a:r>
                        <a:rPr kumimoji="1" lang="ja-JP" altLang="en-US" sz="1000" b="1" u="none" dirty="0">
                          <a:solidFill>
                            <a:schemeClr val="tx1"/>
                          </a:solidFill>
                          <a:latin typeface="メイリオ" panose="020B0604030504040204" pitchFamily="50" charset="-128"/>
                          <a:ea typeface="メイリオ" panose="020B0604030504040204" pitchFamily="50" charset="-128"/>
                        </a:rPr>
                        <a:t>Ｑ１</a:t>
                      </a:r>
                      <a:r>
                        <a:rPr kumimoji="1" lang="ja-JP" altLang="en-US" sz="1000" b="1" dirty="0">
                          <a:solidFill>
                            <a:schemeClr val="tx1"/>
                          </a:solidFill>
                          <a:latin typeface="メイリオ" panose="020B0604030504040204" pitchFamily="50" charset="-128"/>
                          <a:ea typeface="メイリオ" panose="020B0604030504040204" pitchFamily="50" charset="-128"/>
                        </a:rPr>
                        <a:t>　</a:t>
                      </a:r>
                      <a:r>
                        <a:rPr kumimoji="1" lang="ja-JP" altLang="en-US" sz="1000" b="0" dirty="0">
                          <a:solidFill>
                            <a:schemeClr val="tx1"/>
                          </a:solidFill>
                          <a:latin typeface="メイリオ" panose="020B0604030504040204" pitchFamily="50" charset="-128"/>
                          <a:ea typeface="メイリオ" panose="020B0604030504040204" pitchFamily="50" charset="-128"/>
                        </a:rPr>
                        <a:t>５月～８月の期間であれば、特例改定は複数回届出ることができますか？</a:t>
                      </a:r>
                    </a:p>
                  </a:txBody>
                  <a:tcPr>
                    <a:solidFill>
                      <a:schemeClr val="bg1">
                        <a:lumMod val="85000"/>
                      </a:schemeClr>
                    </a:solidFill>
                  </a:tcPr>
                </a:tc>
                <a:extLst>
                  <a:ext uri="{0D108BD9-81ED-4DB2-BD59-A6C34878D82A}">
                    <a16:rowId xmlns:a16="http://schemas.microsoft.com/office/drawing/2014/main" val="2956154424"/>
                  </a:ext>
                </a:extLst>
              </a:tr>
              <a:tr h="453947">
                <a:tc>
                  <a:txBody>
                    <a:bodyPr/>
                    <a:lstStyle/>
                    <a:p>
                      <a:pPr marL="265113" marR="0" lvl="0" indent="-265113" algn="l" defTabSz="755650"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メイリオ" panose="020B0604030504040204" pitchFamily="50" charset="-128"/>
                          <a:ea typeface="メイリオ" panose="020B0604030504040204" pitchFamily="50" charset="-128"/>
                        </a:rPr>
                        <a:t>Ａ１　</a:t>
                      </a:r>
                      <a:r>
                        <a:rPr kumimoji="1" lang="ja-JP" altLang="en-US" sz="1000" b="0" u="none" dirty="0">
                          <a:solidFill>
                            <a:schemeClr val="tx1"/>
                          </a:solidFill>
                          <a:latin typeface="メイリオ" panose="020B0604030504040204" pitchFamily="50" charset="-128"/>
                          <a:ea typeface="メイリオ" panose="020B0604030504040204" pitchFamily="50" charset="-128"/>
                        </a:rPr>
                        <a:t>保険料の賦課や給付の調整、給与事務の複雑化を防止する等の観点から、特例改定を行った者は、再度特例改定の手続を行うことはできない取扱いとしています。</a:t>
                      </a:r>
                      <a:endParaRPr kumimoji="1" lang="ja-JP" altLang="en-US" sz="1000" b="0" dirty="0">
                        <a:latin typeface="メイリオ" panose="020B0604030504040204" pitchFamily="50" charset="-128"/>
                        <a:ea typeface="メイリオ" panose="020B0604030504040204" pitchFamily="50" charset="-128"/>
                      </a:endParaRP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grpSp>
        <p:nvGrpSpPr>
          <p:cNvPr id="98" name="グループ化 97">
            <a:extLst>
              <a:ext uri="{FF2B5EF4-FFF2-40B4-BE49-F238E27FC236}">
                <a16:creationId xmlns:a16="http://schemas.microsoft.com/office/drawing/2014/main" id="{8C2C7548-B8DC-4C46-B96A-F393EEA0ED4D}"/>
              </a:ext>
            </a:extLst>
          </p:cNvPr>
          <p:cNvGrpSpPr/>
          <p:nvPr/>
        </p:nvGrpSpPr>
        <p:grpSpPr>
          <a:xfrm>
            <a:off x="362318" y="430315"/>
            <a:ext cx="7403796" cy="1257769"/>
            <a:chOff x="303705" y="8429554"/>
            <a:chExt cx="7403796" cy="1237052"/>
          </a:xfrm>
        </p:grpSpPr>
        <p:sp>
          <p:nvSpPr>
            <p:cNvPr id="99" name="テキスト ボックス 98">
              <a:extLst>
                <a:ext uri="{FF2B5EF4-FFF2-40B4-BE49-F238E27FC236}">
                  <a16:creationId xmlns:a16="http://schemas.microsoft.com/office/drawing/2014/main" id="{763B28A7-A548-4815-9A12-283C0CCD96A8}"/>
                </a:ext>
              </a:extLst>
            </p:cNvPr>
            <p:cNvSpPr txBox="1"/>
            <p:nvPr/>
          </p:nvSpPr>
          <p:spPr>
            <a:xfrm>
              <a:off x="303705" y="8433075"/>
              <a:ext cx="7403796" cy="1233531"/>
            </a:xfrm>
            <a:prstGeom prst="rect">
              <a:avLst/>
            </a:prstGeom>
            <a:noFill/>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a:t>
              </a:r>
              <a:r>
                <a:rPr kumimoji="1" lang="ja-JP" altLang="en-US" sz="1000" b="1" dirty="0">
                  <a:latin typeface="+mn-ea"/>
                </a:rPr>
                <a:t>　</a:t>
              </a:r>
              <a:r>
                <a:rPr kumimoji="1" lang="ja-JP" altLang="en-US" sz="1000" b="1" dirty="0">
                  <a:latin typeface="メイリオ" panose="020B0604030504040204" pitchFamily="50" charset="-128"/>
                  <a:ea typeface="メイリオ" panose="020B0604030504040204" pitchFamily="50" charset="-128"/>
                </a:rPr>
                <a:t>月額変更届（特例改定用）</a:t>
              </a:r>
              <a:r>
                <a:rPr kumimoji="1" lang="ja-JP" altLang="en-US" sz="1000" dirty="0">
                  <a:latin typeface="メイリオ" panose="020B0604030504040204" pitchFamily="50" charset="-128"/>
                  <a:ea typeface="メイリオ" panose="020B0604030504040204" pitchFamily="50" charset="-128"/>
                </a:rPr>
                <a:t>に</a:t>
              </a:r>
              <a:r>
                <a:rPr kumimoji="1" lang="ja-JP" altLang="en-US" sz="1000" b="1" dirty="0">
                  <a:latin typeface="メイリオ" panose="020B0604030504040204" pitchFamily="50" charset="-128"/>
                  <a:ea typeface="メイリオ" panose="020B0604030504040204" pitchFamily="50" charset="-128"/>
                </a:rPr>
                <a:t>申立書</a:t>
              </a:r>
              <a:r>
                <a:rPr kumimoji="1" lang="ja-JP" altLang="en-US" sz="1000" dirty="0">
                  <a:latin typeface="メイリオ" panose="020B0604030504040204" pitchFamily="50" charset="-128"/>
                  <a:ea typeface="メイリオ" panose="020B0604030504040204" pitchFamily="50" charset="-128"/>
                </a:rPr>
                <a:t>を添</a:t>
              </a:r>
              <a:r>
                <a:rPr kumimoji="1" lang="ja-JP" altLang="en-US" sz="1000" dirty="0" smtClean="0">
                  <a:latin typeface="メイリオ" panose="020B0604030504040204" pitchFamily="50" charset="-128"/>
                  <a:ea typeface="メイリオ" panose="020B0604030504040204" pitchFamily="50" charset="-128"/>
                </a:rPr>
                <a:t>付し</a:t>
              </a:r>
              <a:r>
                <a:rPr kumimoji="1" lang="ja-JP" altLang="en-US" sz="1000" b="1" dirty="0" smtClean="0">
                  <a:latin typeface="メイリオ" panose="020B0604030504040204" pitchFamily="50" charset="-128"/>
                  <a:ea typeface="メイリオ" panose="020B0604030504040204" pitchFamily="50" charset="-128"/>
                </a:rPr>
                <a:t>当健康</a:t>
              </a:r>
              <a:r>
                <a:rPr kumimoji="1" lang="ja-JP" altLang="en-US" sz="1000" b="1" dirty="0">
                  <a:latin typeface="メイリオ" panose="020B0604030504040204" pitchFamily="50" charset="-128"/>
                  <a:ea typeface="メイリオ" panose="020B0604030504040204" pitchFamily="50" charset="-128"/>
                </a:rPr>
                <a:t>保険組合に申請</a:t>
              </a:r>
              <a:r>
                <a:rPr kumimoji="1" lang="ja-JP" altLang="en-US" sz="1000" dirty="0">
                  <a:latin typeface="メイリオ" panose="020B0604030504040204" pitchFamily="50" charset="-128"/>
                  <a:ea typeface="メイリオ" panose="020B0604030504040204" pitchFamily="50" charset="-128"/>
                </a:rPr>
                <a:t>してください。</a:t>
              </a:r>
              <a:endParaRPr kumimoji="1" lang="en-US" altLang="ja-JP" sz="1000" dirty="0">
                <a:latin typeface="メイリオ" panose="020B0604030504040204" pitchFamily="50" charset="-128"/>
                <a:ea typeface="メイリオ" panose="020B0604030504040204" pitchFamily="50" charset="-128"/>
              </a:endParaRPr>
            </a:p>
            <a:p>
              <a:pPr>
                <a:spcBef>
                  <a:spcPts val="300"/>
                </a:spcBef>
              </a:pP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rPr>
                <a:t>当健康</a:t>
              </a:r>
              <a:r>
                <a:rPr kumimoji="1" lang="ja-JP" altLang="en-US" sz="1000" dirty="0">
                  <a:latin typeface="メイリオ" panose="020B0604030504040204" pitchFamily="50" charset="-128"/>
                  <a:ea typeface="メイリオ" panose="020B0604030504040204" pitchFamily="50" charset="-128"/>
                </a:rPr>
                <a:t>保険組合へ郵送してください。（窓口へのご提出も可能です。）</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届書及び申立書について</a:t>
              </a:r>
              <a:r>
                <a:rPr kumimoji="1" lang="ja-JP" altLang="en-US" sz="1000" dirty="0" smtClean="0">
                  <a:latin typeface="メイリオ" panose="020B0604030504040204" pitchFamily="50" charset="-128"/>
                  <a:ea typeface="メイリオ" panose="020B0604030504040204" pitchFamily="50" charset="-128"/>
                </a:rPr>
                <a:t>は、</a:t>
              </a:r>
              <a:r>
                <a:rPr kumimoji="1" lang="ja-JP" altLang="en-US" sz="1000" dirty="0" smtClean="0">
                  <a:latin typeface="メイリオ" panose="020B0604030504040204" pitchFamily="50" charset="-128"/>
                  <a:ea typeface="メイリオ" panose="020B0604030504040204" pitchFamily="50" charset="-128"/>
                </a:rPr>
                <a:t>当</a:t>
              </a:r>
              <a:r>
                <a:rPr kumimoji="1" lang="ja-JP" altLang="en-US" sz="1000" dirty="0" smtClean="0">
                  <a:latin typeface="メイリオ" panose="020B0604030504040204" pitchFamily="50" charset="-128"/>
                  <a:ea typeface="メイリオ" panose="020B0604030504040204" pitchFamily="50" charset="-128"/>
                </a:rPr>
                <a:t>健康</a:t>
              </a:r>
              <a:r>
                <a:rPr kumimoji="1" lang="ja-JP" altLang="en-US" sz="1000" dirty="0">
                  <a:latin typeface="メイリオ" panose="020B0604030504040204" pitchFamily="50" charset="-128"/>
                  <a:ea typeface="メイリオ" panose="020B0604030504040204" pitchFamily="50" charset="-128"/>
                </a:rPr>
                <a:t>保険組合</a:t>
              </a:r>
              <a:r>
                <a:rPr kumimoji="1" lang="ja-JP" altLang="en-US" sz="1000" dirty="0" smtClean="0">
                  <a:latin typeface="メイリオ" panose="020B0604030504040204" pitchFamily="50" charset="-128"/>
                  <a:ea typeface="メイリオ" panose="020B0604030504040204" pitchFamily="50" charset="-128"/>
                </a:rPr>
                <a:t>ホームページお知らせより出力できます</a:t>
              </a:r>
              <a:r>
                <a:rPr kumimoji="1" lang="ja-JP" altLang="en-US" sz="1000" dirty="0">
                  <a:latin typeface="メイリオ" panose="020B0604030504040204" pitchFamily="50" charset="-128"/>
                  <a:ea typeface="メイリオ" panose="020B0604030504040204" pitchFamily="50" charset="-128"/>
                </a:rPr>
                <a:t>。</a:t>
              </a:r>
              <a:r>
                <a:rPr kumimoji="1" lang="ja-JP" altLang="en-US" sz="1000" dirty="0">
                  <a:solidFill>
                    <a:prstClr val="black"/>
                  </a:solidFill>
                  <a:latin typeface="メイリオ" panose="020B0604030504040204" pitchFamily="50" charset="-128"/>
                  <a:ea typeface="メイリオ" panose="020B0604030504040204" pitchFamily="50" charset="-128"/>
                </a:rPr>
                <a:t>　</a:t>
              </a:r>
              <a:endParaRPr kumimoji="1" lang="en-US" altLang="ja-JP" sz="1000" dirty="0">
                <a:solidFill>
                  <a:prstClr val="black"/>
                </a:solidFill>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令和３年１月末日までに届出があったものが対象</a:t>
              </a:r>
              <a:r>
                <a:rPr lang="ja-JP" altLang="en-US" sz="1000" dirty="0">
                  <a:latin typeface="メイリオ" panose="020B0604030504040204" pitchFamily="50" charset="-128"/>
                  <a:ea typeface="メイリオ" panose="020B0604030504040204" pitchFamily="50" charset="-128"/>
                </a:rPr>
                <a:t>となります。それまでの間は遡及して申請が可能ですが、事務</a:t>
              </a:r>
              <a:endParaRPr lang="en-US" altLang="ja-JP" sz="1000" dirty="0">
                <a:latin typeface="メイリオ" panose="020B0604030504040204" pitchFamily="50" charset="-128"/>
                <a:ea typeface="メイリオ" panose="020B0604030504040204" pitchFamily="50" charset="-128"/>
              </a:endParaRPr>
            </a:p>
            <a:p>
              <a:r>
                <a:rPr lang="en-US" altLang="ja-JP" sz="1000"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の複雑化や年末調整等への影響を最小限とするため、改定をしようとする場合はできるだけ速やかに提出をお願</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いします。</a:t>
              </a:r>
              <a:endParaRPr lang="ja-JP" altLang="ja-JP" sz="10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p:txBody>
        </p:sp>
        <p:cxnSp>
          <p:nvCxnSpPr>
            <p:cNvPr id="100" name="直線コネクタ 99">
              <a:extLst>
                <a:ext uri="{FF2B5EF4-FFF2-40B4-BE49-F238E27FC236}">
                  <a16:creationId xmlns:a16="http://schemas.microsoft.com/office/drawing/2014/main" id="{F23C6D67-74DD-4626-BCED-DA417AFF1536}"/>
                </a:ext>
              </a:extLst>
            </p:cNvPr>
            <p:cNvCxnSpPr/>
            <p:nvPr/>
          </p:nvCxnSpPr>
          <p:spPr>
            <a:xfrm>
              <a:off x="406153" y="8429554"/>
              <a:ext cx="6793826"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101" name="角丸四角形 178">
            <a:extLst>
              <a:ext uri="{FF2B5EF4-FFF2-40B4-BE49-F238E27FC236}">
                <a16:creationId xmlns:a16="http://schemas.microsoft.com/office/drawing/2014/main" id="{E2709D86-2714-4912-BAFC-81A8167961D1}"/>
              </a:ext>
            </a:extLst>
          </p:cNvPr>
          <p:cNvSpPr/>
          <p:nvPr/>
        </p:nvSpPr>
        <p:spPr>
          <a:xfrm>
            <a:off x="306456" y="193773"/>
            <a:ext cx="2444664" cy="247995"/>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申請手続について</a:t>
            </a:r>
          </a:p>
        </p:txBody>
      </p:sp>
      <p:cxnSp>
        <p:nvCxnSpPr>
          <p:cNvPr id="132" name="直線コネクタ 131">
            <a:extLst>
              <a:ext uri="{FF2B5EF4-FFF2-40B4-BE49-F238E27FC236}">
                <a16:creationId xmlns:a16="http://schemas.microsoft.com/office/drawing/2014/main" id="{B7626005-56DE-417A-ACD1-40BFEDD7CBF7}"/>
              </a:ext>
            </a:extLst>
          </p:cNvPr>
          <p:cNvCxnSpPr/>
          <p:nvPr/>
        </p:nvCxnSpPr>
        <p:spPr>
          <a:xfrm>
            <a:off x="468644" y="1737626"/>
            <a:ext cx="6793826"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34" name="角丸四角形 90">
            <a:extLst>
              <a:ext uri="{FF2B5EF4-FFF2-40B4-BE49-F238E27FC236}">
                <a16:creationId xmlns:a16="http://schemas.microsoft.com/office/drawing/2014/main" id="{D116403E-1684-4D08-B904-C11A49F5C1EE}"/>
              </a:ext>
            </a:extLst>
          </p:cNvPr>
          <p:cNvSpPr/>
          <p:nvPr/>
        </p:nvSpPr>
        <p:spPr>
          <a:xfrm>
            <a:off x="310334" y="1506453"/>
            <a:ext cx="2444664" cy="247995"/>
          </a:xfrm>
          <a:prstGeom prst="roundRect">
            <a:avLst>
              <a:gd name="adj" fmla="val 5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400" b="1" dirty="0">
                <a:latin typeface="メイリオ" panose="020B0604030504040204" pitchFamily="50" charset="-128"/>
                <a:ea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rPr>
              <a:t>FAQ</a:t>
            </a:r>
            <a:endParaRPr lang="ja-JP" altLang="en-US" sz="1400" b="1" dirty="0">
              <a:latin typeface="メイリオ" panose="020B0604030504040204" pitchFamily="50" charset="-128"/>
              <a:ea typeface="メイリオ" panose="020B0604030504040204" pitchFamily="50" charset="-128"/>
            </a:endParaRPr>
          </a:p>
        </p:txBody>
      </p:sp>
      <p:graphicFrame>
        <p:nvGraphicFramePr>
          <p:cNvPr id="136" name="表 135">
            <a:extLst>
              <a:ext uri="{FF2B5EF4-FFF2-40B4-BE49-F238E27FC236}">
                <a16:creationId xmlns:a16="http://schemas.microsoft.com/office/drawing/2014/main" id="{FE62474B-96CD-4FCC-BDAA-86051DF79658}"/>
              </a:ext>
            </a:extLst>
          </p:cNvPr>
          <p:cNvGraphicFramePr>
            <a:graphicFrameLocks noGrp="1"/>
          </p:cNvGraphicFramePr>
          <p:nvPr>
            <p:extLst>
              <p:ext uri="{D42A27DB-BD31-4B8C-83A1-F6EECF244321}">
                <p14:modId xmlns:p14="http://schemas.microsoft.com/office/powerpoint/2010/main" val="3524647855"/>
              </p:ext>
            </p:extLst>
          </p:nvPr>
        </p:nvGraphicFramePr>
        <p:xfrm>
          <a:off x="282435" y="2636080"/>
          <a:ext cx="6952576" cy="1282776"/>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488848">
                <a:tc>
                  <a:txBody>
                    <a:bodyPr/>
                    <a:lstStyle/>
                    <a:p>
                      <a:pPr marL="265113" indent="-265113"/>
                      <a:r>
                        <a:rPr kumimoji="1" lang="ja-JP" altLang="en-US" sz="1000" b="1" u="none" dirty="0">
                          <a:solidFill>
                            <a:schemeClr val="tx1"/>
                          </a:solidFill>
                          <a:latin typeface="メイリオ" panose="020B0604030504040204" pitchFamily="50" charset="-128"/>
                          <a:ea typeface="メイリオ" panose="020B0604030504040204" pitchFamily="50" charset="-128"/>
                        </a:rPr>
                        <a:t>Ｑ２　</a:t>
                      </a:r>
                      <a:r>
                        <a:rPr kumimoji="1" lang="ja-JP" altLang="en-US" sz="1000" b="0" dirty="0">
                          <a:solidFill>
                            <a:schemeClr val="tx1"/>
                          </a:solidFill>
                          <a:latin typeface="メイリオ" panose="020B0604030504040204" pitchFamily="50" charset="-128"/>
                          <a:ea typeface="メイリオ" panose="020B0604030504040204" pitchFamily="50" charset="-128"/>
                        </a:rPr>
                        <a:t>休業のため、給与を支給していない場合や新型コロナウイルス感染症対応休業支援金を受ける場合でも、特例改定の対象となりますか？</a:t>
                      </a:r>
                    </a:p>
                  </a:txBody>
                  <a:tcPr>
                    <a:solidFill>
                      <a:schemeClr val="bg1">
                        <a:lumMod val="85000"/>
                      </a:schemeClr>
                    </a:solidFill>
                  </a:tcPr>
                </a:tc>
                <a:extLst>
                  <a:ext uri="{0D108BD9-81ED-4DB2-BD59-A6C34878D82A}">
                    <a16:rowId xmlns:a16="http://schemas.microsoft.com/office/drawing/2014/main" val="2956154424"/>
                  </a:ext>
                </a:extLst>
              </a:tr>
              <a:tr h="793928">
                <a:tc>
                  <a:txBody>
                    <a:bodyPr/>
                    <a:lstStyle/>
                    <a:p>
                      <a:r>
                        <a:rPr kumimoji="1" lang="ja-JP" altLang="en-US" sz="1000" b="1" u="none" dirty="0">
                          <a:solidFill>
                            <a:schemeClr val="tx1"/>
                          </a:solidFill>
                          <a:latin typeface="メイリオ" panose="020B0604030504040204" pitchFamily="50" charset="-128"/>
                          <a:ea typeface="メイリオ" panose="020B0604030504040204" pitchFamily="50" charset="-128"/>
                        </a:rPr>
                        <a:t>Ａ２　</a:t>
                      </a:r>
                      <a:r>
                        <a:rPr kumimoji="1" lang="ja-JP" altLang="en-US" sz="1000" dirty="0">
                          <a:latin typeface="メイリオ" panose="020B0604030504040204" pitchFamily="50" charset="-128"/>
                          <a:ea typeface="メイリオ" panose="020B0604030504040204" pitchFamily="50" charset="-128"/>
                        </a:rPr>
                        <a:t>給与を支給していない場合や支援金を受ける場合でも、</a:t>
                      </a:r>
                      <a:r>
                        <a:rPr kumimoji="1" lang="ja-JP" altLang="en-US" sz="1000" b="1" u="sng" dirty="0">
                          <a:latin typeface="メイリオ" panose="020B0604030504040204" pitchFamily="50" charset="-128"/>
                          <a:ea typeface="メイリオ" panose="020B0604030504040204" pitchFamily="50" charset="-128"/>
                        </a:rPr>
                        <a:t>対象となります。</a:t>
                      </a:r>
                      <a:endParaRPr kumimoji="1" lang="en-US" altLang="ja-JP" sz="1000" b="1" u="sng" dirty="0">
                        <a:latin typeface="メイリオ" panose="020B0604030504040204" pitchFamily="50" charset="-128"/>
                        <a:ea typeface="メイリオ" panose="020B0604030504040204" pitchFamily="50" charset="-128"/>
                      </a:endParaRPr>
                    </a:p>
                    <a:p>
                      <a:pPr marL="265113" indent="-84138"/>
                      <a:r>
                        <a:rPr kumimoji="1" lang="ja-JP" altLang="en-US" sz="1000" b="1" u="none" baseline="0" dirty="0">
                          <a:latin typeface="メイリオ" panose="020B0604030504040204" pitchFamily="50" charset="-128"/>
                          <a:ea typeface="メイリオ" panose="020B0604030504040204" pitchFamily="50" charset="-128"/>
                        </a:rPr>
                        <a:t>   </a:t>
                      </a:r>
                      <a:r>
                        <a:rPr kumimoji="1" lang="ja-JP" altLang="en-US" sz="1000" b="1" u="none" dirty="0">
                          <a:latin typeface="メイリオ" panose="020B0604030504040204" pitchFamily="50" charset="-128"/>
                          <a:ea typeface="メイリオ" panose="020B0604030504040204" pitchFamily="50" charset="-128"/>
                        </a:rPr>
                        <a:t>　</a:t>
                      </a:r>
                      <a:r>
                        <a:rPr kumimoji="1" lang="ja-JP" altLang="en-US" sz="1000" b="1" u="sng" dirty="0">
                          <a:latin typeface="メイリオ" panose="020B0604030504040204" pitchFamily="50" charset="-128"/>
                          <a:ea typeface="メイリオ" panose="020B0604030504040204" pitchFamily="50" charset="-128"/>
                        </a:rPr>
                        <a:t>実際の給与支給額</a:t>
                      </a:r>
                      <a:r>
                        <a:rPr kumimoji="1" lang="ja-JP" altLang="en-US" sz="1000" u="sng" dirty="0">
                          <a:latin typeface="メイリオ" panose="020B0604030504040204" pitchFamily="50" charset="-128"/>
                          <a:ea typeface="メイリオ" panose="020B0604030504040204" pitchFamily="50" charset="-128"/>
                        </a:rPr>
                        <a:t>（</a:t>
                      </a:r>
                      <a:r>
                        <a:rPr kumimoji="1" lang="en-US" altLang="ja-JP" sz="1000" u="sng" dirty="0">
                          <a:latin typeface="メイリオ" panose="020B0604030504040204" pitchFamily="50" charset="-128"/>
                          <a:ea typeface="メイリオ" panose="020B0604030504040204" pitchFamily="50" charset="-128"/>
                        </a:rPr>
                        <a:t>※</a:t>
                      </a:r>
                      <a:r>
                        <a:rPr kumimoji="1" lang="ja-JP" altLang="en-US" sz="1000" u="sng" dirty="0">
                          <a:latin typeface="メイリオ" panose="020B0604030504040204" pitchFamily="50" charset="-128"/>
                          <a:ea typeface="メイリオ" panose="020B0604030504040204" pitchFamily="50" charset="-128"/>
                        </a:rPr>
                        <a:t>）</a:t>
                      </a:r>
                      <a:r>
                        <a:rPr kumimoji="1" lang="ja-JP" altLang="en-US" sz="1000" b="1" u="sng" dirty="0">
                          <a:latin typeface="メイリオ" panose="020B0604030504040204" pitchFamily="50" charset="-128"/>
                          <a:ea typeface="メイリオ" panose="020B0604030504040204" pitchFamily="50" charset="-128"/>
                        </a:rPr>
                        <a:t>に基づき標準報酬月額を改定</a:t>
                      </a:r>
                      <a:r>
                        <a:rPr kumimoji="1" lang="ja-JP" altLang="en-US" sz="1000" dirty="0">
                          <a:latin typeface="メイリオ" panose="020B0604030504040204" pitchFamily="50" charset="-128"/>
                          <a:ea typeface="メイリオ" panose="020B0604030504040204" pitchFamily="50" charset="-128"/>
                        </a:rPr>
                        <a:t>することとなり、</a:t>
                      </a:r>
                      <a:r>
                        <a:rPr kumimoji="1" lang="ja-JP" altLang="en-US" sz="1000" b="1" u="sng" dirty="0">
                          <a:latin typeface="メイリオ" panose="020B0604030504040204" pitchFamily="50" charset="-128"/>
                          <a:ea typeface="メイリオ" panose="020B0604030504040204" pitchFamily="50" charset="-128"/>
                        </a:rPr>
                        <a:t>報酬が支払われていない場合は、今回の特例改定に限り、最低の標準報酬月額</a:t>
                      </a: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5.8</a:t>
                      </a:r>
                      <a:r>
                        <a:rPr kumimoji="1" lang="ja-JP" altLang="en-US" sz="1000" dirty="0">
                          <a:latin typeface="メイリオ" panose="020B0604030504040204" pitchFamily="50" charset="-128"/>
                          <a:ea typeface="メイリオ" panose="020B0604030504040204" pitchFamily="50" charset="-128"/>
                        </a:rPr>
                        <a:t>万円）</a:t>
                      </a:r>
                      <a:r>
                        <a:rPr kumimoji="1" lang="ja-JP" altLang="en-US" sz="1000" b="1" u="sng" dirty="0">
                          <a:solidFill>
                            <a:schemeClr val="tx1"/>
                          </a:solidFill>
                          <a:latin typeface="メイリオ" panose="020B0604030504040204" pitchFamily="50" charset="-128"/>
                          <a:ea typeface="メイリオ" panose="020B0604030504040204" pitchFamily="50" charset="-128"/>
                        </a:rPr>
                        <a:t>として改定</a:t>
                      </a:r>
                      <a:r>
                        <a:rPr kumimoji="1" lang="ja-JP" altLang="en-US" sz="1000" dirty="0">
                          <a:solidFill>
                            <a:schemeClr val="tx1"/>
                          </a:solidFill>
                          <a:latin typeface="メイリオ" panose="020B0604030504040204" pitchFamily="50" charset="-128"/>
                          <a:ea typeface="メイリオ" panose="020B0604030504040204" pitchFamily="50" charset="-128"/>
                        </a:rPr>
                        <a:t>する</a:t>
                      </a:r>
                      <a:r>
                        <a:rPr kumimoji="1" lang="ja-JP" altLang="en-US" sz="1000" dirty="0">
                          <a:latin typeface="メイリオ" panose="020B0604030504040204" pitchFamily="50" charset="-128"/>
                          <a:ea typeface="メイリオ" panose="020B0604030504040204" pitchFamily="50" charset="-128"/>
                        </a:rPr>
                        <a:t>こととなります。</a:t>
                      </a:r>
                      <a:endParaRPr kumimoji="1" lang="en-US" altLang="ja-JP" sz="1000" dirty="0">
                        <a:latin typeface="メイリオ" panose="020B0604030504040204" pitchFamily="50" charset="-128"/>
                        <a:ea typeface="メイリオ" panose="020B0604030504040204" pitchFamily="50" charset="-128"/>
                      </a:endParaRPr>
                    </a:p>
                    <a:p>
                      <a:pPr>
                        <a:spcBef>
                          <a:spcPts val="300"/>
                        </a:spcBef>
                      </a:pP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新型コロナウイルス感染症対応休業支援金は給与支給額には含みません。</a:t>
                      </a: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graphicFrame>
        <p:nvGraphicFramePr>
          <p:cNvPr id="138" name="表 137">
            <a:extLst>
              <a:ext uri="{FF2B5EF4-FFF2-40B4-BE49-F238E27FC236}">
                <a16:creationId xmlns:a16="http://schemas.microsoft.com/office/drawing/2014/main" id="{4AA0AA57-7C0F-4F73-B85A-FEC1F6E27B07}"/>
              </a:ext>
            </a:extLst>
          </p:cNvPr>
          <p:cNvGraphicFramePr>
            <a:graphicFrameLocks noGrp="1"/>
          </p:cNvGraphicFramePr>
          <p:nvPr>
            <p:extLst>
              <p:ext uri="{D42A27DB-BD31-4B8C-83A1-F6EECF244321}">
                <p14:modId xmlns:p14="http://schemas.microsoft.com/office/powerpoint/2010/main" val="3374308341"/>
              </p:ext>
            </p:extLst>
          </p:nvPr>
        </p:nvGraphicFramePr>
        <p:xfrm>
          <a:off x="282435" y="3984569"/>
          <a:ext cx="6952576" cy="1140914"/>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378845">
                <a:tc>
                  <a:txBody>
                    <a:bodyPr/>
                    <a:lstStyle/>
                    <a:p>
                      <a:r>
                        <a:rPr kumimoji="1" lang="ja-JP" altLang="en-US" sz="1000" b="1" u="none" dirty="0">
                          <a:solidFill>
                            <a:schemeClr val="tx1"/>
                          </a:solidFill>
                          <a:latin typeface="メイリオ" panose="020B0604030504040204" pitchFamily="50" charset="-128"/>
                          <a:ea typeface="メイリオ" panose="020B0604030504040204" pitchFamily="50" charset="-128"/>
                        </a:rPr>
                        <a:t>Ｑ３　</a:t>
                      </a:r>
                      <a:r>
                        <a:rPr kumimoji="1" lang="ja-JP" altLang="en-US" sz="1000" b="0" u="none" dirty="0">
                          <a:solidFill>
                            <a:schemeClr val="tx1"/>
                          </a:solidFill>
                          <a:latin typeface="メイリオ" panose="020B0604030504040204" pitchFamily="50" charset="-128"/>
                          <a:ea typeface="メイリオ" panose="020B0604030504040204" pitchFamily="50" charset="-128"/>
                        </a:rPr>
                        <a:t>休業のため、給与計算の基礎日数が</a:t>
                      </a:r>
                      <a:r>
                        <a:rPr kumimoji="1" lang="en-US" altLang="ja-JP" sz="1000" b="0" u="none" dirty="0">
                          <a:solidFill>
                            <a:schemeClr val="tx1"/>
                          </a:solidFill>
                          <a:latin typeface="メイリオ" panose="020B0604030504040204" pitchFamily="50" charset="-128"/>
                          <a:ea typeface="メイリオ" panose="020B0604030504040204" pitchFamily="50" charset="-128"/>
                        </a:rPr>
                        <a:t>17</a:t>
                      </a:r>
                      <a:r>
                        <a:rPr kumimoji="1" lang="ja-JP" altLang="en-US" sz="1000" b="0" u="none" dirty="0">
                          <a:solidFill>
                            <a:schemeClr val="tx1"/>
                          </a:solidFill>
                          <a:latin typeface="メイリオ" panose="020B0604030504040204" pitchFamily="50" charset="-128"/>
                          <a:ea typeface="メイリオ" panose="020B0604030504040204" pitchFamily="50" charset="-128"/>
                        </a:rPr>
                        <a:t>日未満の場合でも、特例改定の対象となりますか？</a:t>
                      </a:r>
                    </a:p>
                  </a:txBody>
                  <a:tcPr>
                    <a:solidFill>
                      <a:schemeClr val="bg1">
                        <a:lumMod val="85000"/>
                      </a:schemeClr>
                    </a:solidFill>
                  </a:tcPr>
                </a:tc>
                <a:extLst>
                  <a:ext uri="{0D108BD9-81ED-4DB2-BD59-A6C34878D82A}">
                    <a16:rowId xmlns:a16="http://schemas.microsoft.com/office/drawing/2014/main" val="2956154424"/>
                  </a:ext>
                </a:extLst>
              </a:tr>
              <a:tr h="762069">
                <a:tc>
                  <a:txBody>
                    <a:bodyPr/>
                    <a:lstStyle/>
                    <a:p>
                      <a:pPr marL="265113" indent="-265113"/>
                      <a:r>
                        <a:rPr kumimoji="1" lang="ja-JP" altLang="en-US" sz="1000" b="1" u="none" dirty="0">
                          <a:solidFill>
                            <a:schemeClr val="tx1"/>
                          </a:solidFill>
                          <a:latin typeface="メイリオ" panose="020B0604030504040204" pitchFamily="50" charset="-128"/>
                          <a:ea typeface="メイリオ" panose="020B0604030504040204" pitchFamily="50" charset="-128"/>
                        </a:rPr>
                        <a:t>Ａ３　</a:t>
                      </a:r>
                      <a:r>
                        <a:rPr kumimoji="1" lang="ja-JP" altLang="en-US" sz="1000" b="1" u="sng" dirty="0">
                          <a:latin typeface="メイリオ" panose="020B0604030504040204" pitchFamily="50" charset="-128"/>
                          <a:ea typeface="メイリオ" panose="020B0604030504040204" pitchFamily="50" charset="-128"/>
                        </a:rPr>
                        <a:t>今回の特例改定に限り</a:t>
                      </a:r>
                      <a:r>
                        <a:rPr kumimoji="1" lang="ja-JP" altLang="en-US" sz="1000" dirty="0">
                          <a:latin typeface="メイリオ" panose="020B0604030504040204" pitchFamily="50" charset="-128"/>
                          <a:ea typeface="メイリオ" panose="020B0604030504040204" pitchFamily="50" charset="-128"/>
                        </a:rPr>
                        <a:t>、新型</a:t>
                      </a:r>
                      <a:r>
                        <a:rPr kumimoji="1" lang="ja-JP" altLang="en-US" sz="1000" dirty="0">
                          <a:solidFill>
                            <a:schemeClr val="tx1"/>
                          </a:solidFill>
                          <a:latin typeface="メイリオ" panose="020B0604030504040204" pitchFamily="50" charset="-128"/>
                          <a:ea typeface="メイリオ" panose="020B0604030504040204" pitchFamily="50" charset="-128"/>
                        </a:rPr>
                        <a:t>コロナウイルス感染症の影響で</a:t>
                      </a:r>
                      <a:r>
                        <a:rPr kumimoji="1" lang="ja-JP" altLang="en-US" sz="1000" b="1" u="sng" dirty="0">
                          <a:solidFill>
                            <a:schemeClr val="tx1"/>
                          </a:solidFill>
                          <a:latin typeface="メイリオ" panose="020B0604030504040204" pitchFamily="50" charset="-128"/>
                          <a:ea typeface="メイリオ" panose="020B0604030504040204" pitchFamily="50" charset="-128"/>
                        </a:rPr>
                        <a:t>事業主から休業命令や自宅待機指示などによって休業となった場合は、休業した日に報酬が支払われたか否かに関わらず、給与計算の基礎日数として取り扱ってください</a:t>
                      </a:r>
                      <a:r>
                        <a:rPr kumimoji="1" lang="ja-JP" altLang="en-US" sz="1000" dirty="0">
                          <a:solidFill>
                            <a:schemeClr val="tx1"/>
                          </a:solidFill>
                          <a:latin typeface="メイリオ" panose="020B0604030504040204" pitchFamily="50" charset="-128"/>
                          <a:ea typeface="メイリオ" panose="020B0604030504040204" pitchFamily="50" charset="-128"/>
                        </a:rPr>
                        <a:t>。その上でも、休業のあった月とその前２か月のいずれか１月でも</a:t>
                      </a:r>
                      <a:r>
                        <a:rPr kumimoji="1" lang="en-US" altLang="ja-JP" sz="1000" dirty="0">
                          <a:solidFill>
                            <a:schemeClr val="tx1"/>
                          </a:solidFill>
                          <a:latin typeface="メイリオ" panose="020B0604030504040204" pitchFamily="50" charset="-128"/>
                          <a:ea typeface="メイリオ" panose="020B0604030504040204" pitchFamily="50" charset="-128"/>
                        </a:rPr>
                        <a:t>17</a:t>
                      </a:r>
                      <a:r>
                        <a:rPr kumimoji="1" lang="ja-JP" altLang="en-US" sz="1000" dirty="0">
                          <a:solidFill>
                            <a:schemeClr val="tx1"/>
                          </a:solidFill>
                          <a:latin typeface="メイリオ" panose="020B0604030504040204" pitchFamily="50" charset="-128"/>
                          <a:ea typeface="メイリオ" panose="020B0604030504040204" pitchFamily="50" charset="-128"/>
                        </a:rPr>
                        <a:t>日未満（</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）となる場合は、特例改定の対象となりません。　</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特定適用事業所等の短時間労働者は</a:t>
                      </a:r>
                      <a:r>
                        <a:rPr kumimoji="1" lang="en-US" altLang="ja-JP" sz="1000" dirty="0">
                          <a:solidFill>
                            <a:schemeClr val="tx1"/>
                          </a:solidFill>
                          <a:latin typeface="メイリオ" panose="020B0604030504040204" pitchFamily="50" charset="-128"/>
                          <a:ea typeface="メイリオ" panose="020B0604030504040204" pitchFamily="50" charset="-128"/>
                        </a:rPr>
                        <a:t>11</a:t>
                      </a:r>
                      <a:r>
                        <a:rPr kumimoji="1" lang="ja-JP" altLang="en-US" sz="1000" dirty="0">
                          <a:solidFill>
                            <a:schemeClr val="tx1"/>
                          </a:solidFill>
                          <a:latin typeface="メイリオ" panose="020B0604030504040204" pitchFamily="50" charset="-128"/>
                          <a:ea typeface="メイリオ" panose="020B0604030504040204" pitchFamily="50" charset="-128"/>
                        </a:rPr>
                        <a:t>日未満。</a:t>
                      </a: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graphicFrame>
        <p:nvGraphicFramePr>
          <p:cNvPr id="139" name="表 138">
            <a:extLst>
              <a:ext uri="{FF2B5EF4-FFF2-40B4-BE49-F238E27FC236}">
                <a16:creationId xmlns:a16="http://schemas.microsoft.com/office/drawing/2014/main" id="{F35AAE2A-771F-4C99-8CA2-87CCA0E58E0B}"/>
              </a:ext>
            </a:extLst>
          </p:cNvPr>
          <p:cNvGraphicFramePr>
            <a:graphicFrameLocks noGrp="1"/>
          </p:cNvGraphicFramePr>
          <p:nvPr>
            <p:extLst>
              <p:ext uri="{D42A27DB-BD31-4B8C-83A1-F6EECF244321}">
                <p14:modId xmlns:p14="http://schemas.microsoft.com/office/powerpoint/2010/main" val="1646286362"/>
              </p:ext>
            </p:extLst>
          </p:nvPr>
        </p:nvGraphicFramePr>
        <p:xfrm>
          <a:off x="282435" y="5196233"/>
          <a:ext cx="6952576" cy="939680"/>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346757">
                <a:tc>
                  <a:txBody>
                    <a:bodyPr/>
                    <a:lstStyle/>
                    <a:p>
                      <a:r>
                        <a:rPr kumimoji="1" lang="ja-JP" altLang="en-US" sz="1000" b="1" u="none" dirty="0">
                          <a:solidFill>
                            <a:schemeClr val="tx1"/>
                          </a:solidFill>
                          <a:latin typeface="メイリオ" panose="020B0604030504040204" pitchFamily="50" charset="-128"/>
                          <a:ea typeface="メイリオ" panose="020B0604030504040204" pitchFamily="50" charset="-128"/>
                        </a:rPr>
                        <a:t>Ｑ４　</a:t>
                      </a:r>
                      <a:r>
                        <a:rPr kumimoji="1" lang="ja-JP" altLang="en-US" sz="1000" b="0" u="none" dirty="0">
                          <a:solidFill>
                            <a:schemeClr val="tx1"/>
                          </a:solidFill>
                          <a:latin typeface="メイリオ" panose="020B0604030504040204" pitchFamily="50" charset="-128"/>
                          <a:ea typeface="メイリオ" panose="020B0604030504040204" pitchFamily="50" charset="-128"/>
                        </a:rPr>
                        <a:t>届出内容や本人の同意などを確認できる書類の添付は必要ですか？</a:t>
                      </a:r>
                    </a:p>
                  </a:txBody>
                  <a:tcPr>
                    <a:solidFill>
                      <a:schemeClr val="bg1">
                        <a:lumMod val="85000"/>
                      </a:schemeClr>
                    </a:solidFill>
                  </a:tcPr>
                </a:tc>
                <a:extLst>
                  <a:ext uri="{0D108BD9-81ED-4DB2-BD59-A6C34878D82A}">
                    <a16:rowId xmlns:a16="http://schemas.microsoft.com/office/drawing/2014/main" val="2956154424"/>
                  </a:ext>
                </a:extLst>
              </a:tr>
              <a:tr h="592923">
                <a:tc>
                  <a:txBody>
                    <a:bodyPr/>
                    <a:lstStyle/>
                    <a:p>
                      <a:pPr marL="265113" marR="0" lvl="0" indent="-265113" algn="l" defTabSz="755650"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メイリオ" panose="020B0604030504040204" pitchFamily="50" charset="-128"/>
                          <a:ea typeface="メイリオ" panose="020B0604030504040204" pitchFamily="50" charset="-128"/>
                        </a:rPr>
                        <a:t>Ａ４　</a:t>
                      </a:r>
                      <a:r>
                        <a:rPr kumimoji="1" lang="ja-JP" altLang="en-US" sz="1000" dirty="0">
                          <a:latin typeface="メイリオ" panose="020B0604030504040204" pitchFamily="50" charset="-128"/>
                          <a:ea typeface="メイリオ" panose="020B0604030504040204" pitchFamily="50" charset="-128"/>
                        </a:rPr>
                        <a:t>届出や申立書の内容を確認できる書類（休業命令等が確認できる書類、出勤簿、賃金台帳、本人の同意書等）については、</a:t>
                      </a:r>
                      <a:r>
                        <a:rPr kumimoji="1" lang="ja-JP" altLang="en-US" sz="1000" b="1" u="sng" dirty="0">
                          <a:latin typeface="メイリオ" panose="020B0604030504040204" pitchFamily="50" charset="-128"/>
                          <a:ea typeface="メイリオ" panose="020B0604030504040204" pitchFamily="50" charset="-128"/>
                        </a:rPr>
                        <a:t>添付いただく必要はありません</a:t>
                      </a:r>
                      <a:r>
                        <a:rPr kumimoji="1" lang="ja-JP" altLang="en-US" sz="1000" dirty="0">
                          <a:latin typeface="メイリオ" panose="020B0604030504040204" pitchFamily="50" charset="-128"/>
                          <a:ea typeface="メイリオ" panose="020B0604030504040204" pitchFamily="50" charset="-128"/>
                        </a:rPr>
                        <a:t>が、組合から資料提出を求めることにより後日確認する場合がありますので、</a:t>
                      </a:r>
                      <a:r>
                        <a:rPr kumimoji="1" lang="ja-JP" altLang="en-US" sz="1000" b="1" u="sng" dirty="0">
                          <a:latin typeface="メイリオ" panose="020B0604030504040204" pitchFamily="50" charset="-128"/>
                          <a:ea typeface="メイリオ" panose="020B0604030504040204" pitchFamily="50" charset="-128"/>
                        </a:rPr>
                        <a:t>届出日から２年間は書類を保管しておいてください</a:t>
                      </a:r>
                      <a:r>
                        <a:rPr kumimoji="1" lang="ja-JP" altLang="en-US" sz="1000" dirty="0">
                          <a:latin typeface="メイリオ" panose="020B0604030504040204" pitchFamily="50" charset="-128"/>
                          <a:ea typeface="メイリオ" panose="020B0604030504040204" pitchFamily="50" charset="-128"/>
                        </a:rPr>
                        <a:t>。</a:t>
                      </a: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graphicFrame>
        <p:nvGraphicFramePr>
          <p:cNvPr id="140" name="表 139">
            <a:extLst>
              <a:ext uri="{FF2B5EF4-FFF2-40B4-BE49-F238E27FC236}">
                <a16:creationId xmlns:a16="http://schemas.microsoft.com/office/drawing/2014/main" id="{AB4026ED-2C68-4EDA-9B32-E22F97446E57}"/>
              </a:ext>
            </a:extLst>
          </p:cNvPr>
          <p:cNvGraphicFramePr>
            <a:graphicFrameLocks noGrp="1"/>
          </p:cNvGraphicFramePr>
          <p:nvPr>
            <p:extLst>
              <p:ext uri="{D42A27DB-BD31-4B8C-83A1-F6EECF244321}">
                <p14:modId xmlns:p14="http://schemas.microsoft.com/office/powerpoint/2010/main" val="1728815524"/>
              </p:ext>
            </p:extLst>
          </p:nvPr>
        </p:nvGraphicFramePr>
        <p:xfrm>
          <a:off x="282435" y="6254740"/>
          <a:ext cx="6952576" cy="1467765"/>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381708">
                <a:tc>
                  <a:txBody>
                    <a:bodyPr/>
                    <a:lstStyle/>
                    <a:p>
                      <a:r>
                        <a:rPr kumimoji="1" lang="ja-JP" altLang="en-US" sz="1000" b="1" u="none" dirty="0">
                          <a:solidFill>
                            <a:schemeClr val="tx1"/>
                          </a:solidFill>
                          <a:latin typeface="メイリオ" panose="020B0604030504040204" pitchFamily="50" charset="-128"/>
                          <a:ea typeface="メイリオ" panose="020B0604030504040204" pitchFamily="50" charset="-128"/>
                        </a:rPr>
                        <a:t>Ｑ５　</a:t>
                      </a:r>
                      <a:r>
                        <a:rPr kumimoji="1" lang="ja-JP" altLang="en-US" sz="1000" b="0" u="none" dirty="0">
                          <a:solidFill>
                            <a:schemeClr val="tx1"/>
                          </a:solidFill>
                          <a:latin typeface="メイリオ" panose="020B0604030504040204" pitchFamily="50" charset="-128"/>
                          <a:ea typeface="メイリオ" panose="020B0604030504040204" pitchFamily="50" charset="-128"/>
                        </a:rPr>
                        <a:t>休業が回復した場合には、届出が必要となりますか？</a:t>
                      </a:r>
                    </a:p>
                  </a:txBody>
                  <a:tcPr>
                    <a:solidFill>
                      <a:schemeClr val="bg1">
                        <a:lumMod val="85000"/>
                      </a:schemeClr>
                    </a:solidFill>
                  </a:tcPr>
                </a:tc>
                <a:extLst>
                  <a:ext uri="{0D108BD9-81ED-4DB2-BD59-A6C34878D82A}">
                    <a16:rowId xmlns:a16="http://schemas.microsoft.com/office/drawing/2014/main" val="2956154424"/>
                  </a:ext>
                </a:extLst>
              </a:tr>
              <a:tr h="1086057">
                <a:tc>
                  <a:txBody>
                    <a:bodyPr/>
                    <a:lstStyle/>
                    <a:p>
                      <a:pPr marL="265113" indent="-265113"/>
                      <a:r>
                        <a:rPr kumimoji="1" lang="ja-JP" altLang="en-US" sz="1000" b="1" dirty="0">
                          <a:latin typeface="メイリオ" panose="020B0604030504040204" pitchFamily="50" charset="-128"/>
                          <a:ea typeface="メイリオ" panose="020B0604030504040204" pitchFamily="50" charset="-128"/>
                        </a:rPr>
                        <a:t>Ａ５</a:t>
                      </a:r>
                      <a:r>
                        <a:rPr kumimoji="1" lang="ja-JP" altLang="en-US" sz="1000" dirty="0">
                          <a:latin typeface="メイリオ" panose="020B0604030504040204" pitchFamily="50" charset="-128"/>
                          <a:ea typeface="メイリオ" panose="020B0604030504040204" pitchFamily="50" charset="-128"/>
                        </a:rPr>
                        <a:t>　特例</a:t>
                      </a:r>
                      <a:r>
                        <a:rPr kumimoji="1" lang="ja-JP" altLang="en-US" sz="1000" dirty="0">
                          <a:solidFill>
                            <a:schemeClr val="tx1"/>
                          </a:solidFill>
                          <a:latin typeface="メイリオ" panose="020B0604030504040204" pitchFamily="50" charset="-128"/>
                          <a:ea typeface="メイリオ" panose="020B0604030504040204" pitchFamily="50" charset="-128"/>
                        </a:rPr>
                        <a:t>改定後に、固定的賃金が変動し、随時改定の対象となる場合には、随時改定</a:t>
                      </a:r>
                      <a:r>
                        <a:rPr kumimoji="1" lang="ja-JP" altLang="en-US" sz="1000" dirty="0">
                          <a:latin typeface="メイリオ" panose="020B0604030504040204" pitchFamily="50" charset="-128"/>
                          <a:ea typeface="メイリオ" panose="020B0604030504040204" pitchFamily="50" charset="-128"/>
                        </a:rPr>
                        <a:t>（月額変更届）の届出を行ってください。</a:t>
                      </a:r>
                      <a:endParaRPr kumimoji="1" lang="en-US" altLang="ja-JP" sz="1000" dirty="0">
                        <a:latin typeface="メイリオ" panose="020B0604030504040204" pitchFamily="50" charset="-128"/>
                        <a:ea typeface="メイリオ" panose="020B0604030504040204" pitchFamily="50" charset="-128"/>
                      </a:endParaRPr>
                    </a:p>
                    <a:p>
                      <a:pPr marL="265113" indent="96838"/>
                      <a:r>
                        <a:rPr kumimoji="1" lang="ja-JP" altLang="en-US" sz="1000" dirty="0">
                          <a:latin typeface="メイリオ" panose="020B0604030504040204" pitchFamily="50" charset="-128"/>
                          <a:ea typeface="メイリオ" panose="020B0604030504040204" pitchFamily="50" charset="-128"/>
                        </a:rPr>
                        <a:t>  また、</a:t>
                      </a:r>
                      <a:r>
                        <a:rPr kumimoji="1" lang="ja-JP" altLang="en-US" sz="1000" b="1" u="sng" dirty="0">
                          <a:latin typeface="メイリオ" panose="020B0604030504040204" pitchFamily="50" charset="-128"/>
                          <a:ea typeface="メイリオ" panose="020B0604030504040204" pitchFamily="50" charset="-128"/>
                        </a:rPr>
                        <a:t>７月又は８月に特例改定が行われた方</a:t>
                      </a:r>
                      <a:r>
                        <a:rPr kumimoji="1" lang="ja-JP" altLang="en-US" sz="1000" dirty="0">
                          <a:latin typeface="メイリオ" panose="020B0604030504040204" pitchFamily="50" charset="-128"/>
                          <a:ea typeface="メイリオ" panose="020B0604030504040204" pitchFamily="50" charset="-128"/>
                        </a:rPr>
                        <a:t>には、定時決定が行われないため、</a:t>
                      </a:r>
                      <a:r>
                        <a:rPr kumimoji="1" lang="ja-JP" altLang="en-US" sz="1000" b="1" u="sng" dirty="0">
                          <a:latin typeface="メイリオ" panose="020B0604030504040204" pitchFamily="50" charset="-128"/>
                          <a:ea typeface="メイリオ" panose="020B0604030504040204" pitchFamily="50" charset="-128"/>
                        </a:rPr>
                        <a:t>今回の特例改定に限り、休業が回復した月（</a:t>
                      </a:r>
                      <a:r>
                        <a:rPr kumimoji="1" lang="en-US" altLang="ja-JP" sz="1000" b="1" u="sng" dirty="0">
                          <a:latin typeface="メイリオ" panose="020B0604030504040204" pitchFamily="50" charset="-128"/>
                          <a:ea typeface="メイリオ" panose="020B0604030504040204" pitchFamily="50" charset="-128"/>
                        </a:rPr>
                        <a:t>※</a:t>
                      </a:r>
                      <a:r>
                        <a:rPr kumimoji="1" lang="ja-JP" altLang="en-US" sz="1000" b="1" u="sng" dirty="0">
                          <a:latin typeface="メイリオ" panose="020B0604030504040204" pitchFamily="50" charset="-128"/>
                          <a:ea typeface="メイリオ" panose="020B0604030504040204" pitchFamily="50" charset="-128"/>
                        </a:rPr>
                        <a:t>）から継続した３か月間の平均報酬が２等級以上上昇した場合には、固定的賃金の変動の有無に関わりなく、必ず随時改定（月額変更届）の届出</a:t>
                      </a:r>
                      <a:r>
                        <a:rPr kumimoji="1" lang="ja-JP" altLang="en-US" sz="1000" dirty="0">
                          <a:latin typeface="メイリオ" panose="020B0604030504040204" pitchFamily="50" charset="-128"/>
                          <a:ea typeface="メイリオ" panose="020B0604030504040204" pitchFamily="50" charset="-128"/>
                        </a:rPr>
                        <a:t>を行ってください。</a:t>
                      </a:r>
                      <a:endParaRPr kumimoji="1" lang="en-US" altLang="ja-JP" sz="1000" dirty="0">
                        <a:latin typeface="メイリオ" panose="020B0604030504040204" pitchFamily="50" charset="-128"/>
                        <a:ea typeface="メイリオ" panose="020B0604030504040204" pitchFamily="50" charset="-128"/>
                      </a:endParaRPr>
                    </a:p>
                    <a:p>
                      <a:pPr marL="265113" indent="96838"/>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実際の報酬支払の日数が</a:t>
                      </a:r>
                      <a:r>
                        <a:rPr kumimoji="1" lang="en-US" altLang="ja-JP" sz="1000" dirty="0">
                          <a:latin typeface="メイリオ" panose="020B0604030504040204" pitchFamily="50" charset="-128"/>
                          <a:ea typeface="メイリオ" panose="020B0604030504040204" pitchFamily="50" charset="-128"/>
                        </a:rPr>
                        <a:t>17</a:t>
                      </a:r>
                      <a:r>
                        <a:rPr kumimoji="1" lang="ja-JP" altLang="en-US" sz="1000" dirty="0">
                          <a:latin typeface="メイリオ" panose="020B0604030504040204" pitchFamily="50" charset="-128"/>
                          <a:ea typeface="メイリオ" panose="020B0604030504040204" pitchFamily="50" charset="-128"/>
                        </a:rPr>
                        <a:t>日以上（</a:t>
                      </a:r>
                      <a:r>
                        <a:rPr kumimoji="1" lang="ja-JP" altLang="en-US" sz="1000" dirty="0">
                          <a:solidFill>
                            <a:schemeClr val="tx1"/>
                          </a:solidFill>
                          <a:latin typeface="メイリオ" panose="020B0604030504040204" pitchFamily="50" charset="-128"/>
                          <a:ea typeface="メイリオ" panose="020B0604030504040204" pitchFamily="50" charset="-128"/>
                        </a:rPr>
                        <a:t>特定適用事業所等の短時間労働者は</a:t>
                      </a:r>
                      <a:r>
                        <a:rPr kumimoji="1" lang="en-US" altLang="ja-JP" sz="1000" dirty="0">
                          <a:solidFill>
                            <a:schemeClr val="tx1"/>
                          </a:solidFill>
                          <a:latin typeface="メイリオ" panose="020B0604030504040204" pitchFamily="50" charset="-128"/>
                          <a:ea typeface="メイリオ" panose="020B0604030504040204" pitchFamily="50" charset="-128"/>
                        </a:rPr>
                        <a:t>11</a:t>
                      </a:r>
                      <a:r>
                        <a:rPr kumimoji="1" lang="ja-JP" altLang="en-US" sz="1000" dirty="0">
                          <a:solidFill>
                            <a:schemeClr val="tx1"/>
                          </a:solidFill>
                          <a:latin typeface="メイリオ" panose="020B0604030504040204" pitchFamily="50" charset="-128"/>
                          <a:ea typeface="メイリオ" panose="020B0604030504040204" pitchFamily="50" charset="-128"/>
                        </a:rPr>
                        <a:t>日以上</a:t>
                      </a:r>
                      <a:r>
                        <a:rPr kumimoji="1" lang="ja-JP" altLang="en-US" sz="1000" dirty="0">
                          <a:latin typeface="メイリオ" panose="020B0604030504040204" pitchFamily="50" charset="-128"/>
                          <a:ea typeface="メイリオ" panose="020B0604030504040204" pitchFamily="50" charset="-128"/>
                        </a:rPr>
                        <a:t>）となった月です。</a:t>
                      </a: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graphicFrame>
        <p:nvGraphicFramePr>
          <p:cNvPr id="142" name="表 141">
            <a:extLst>
              <a:ext uri="{FF2B5EF4-FFF2-40B4-BE49-F238E27FC236}">
                <a16:creationId xmlns:a16="http://schemas.microsoft.com/office/drawing/2014/main" id="{033E193F-DE9C-44A2-A2CC-5EC18B716C6E}"/>
              </a:ext>
            </a:extLst>
          </p:cNvPr>
          <p:cNvGraphicFramePr>
            <a:graphicFrameLocks noGrp="1"/>
          </p:cNvGraphicFramePr>
          <p:nvPr>
            <p:extLst>
              <p:ext uri="{D42A27DB-BD31-4B8C-83A1-F6EECF244321}">
                <p14:modId xmlns:p14="http://schemas.microsoft.com/office/powerpoint/2010/main" val="285690536"/>
              </p:ext>
            </p:extLst>
          </p:nvPr>
        </p:nvGraphicFramePr>
        <p:xfrm>
          <a:off x="282435" y="7841332"/>
          <a:ext cx="6952576" cy="1157524"/>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578762">
                <a:tc>
                  <a:txBody>
                    <a:bodyPr/>
                    <a:lstStyle/>
                    <a:p>
                      <a:pPr marL="265113" indent="-265113"/>
                      <a:r>
                        <a:rPr kumimoji="1" lang="ja-JP" altLang="en-US" sz="1000" b="1" u="none" dirty="0">
                          <a:solidFill>
                            <a:schemeClr val="tx1"/>
                          </a:solidFill>
                          <a:latin typeface="メイリオ" panose="020B0604030504040204" pitchFamily="50" charset="-128"/>
                          <a:ea typeface="メイリオ" panose="020B0604030504040204" pitchFamily="50" charset="-128"/>
                        </a:rPr>
                        <a:t>Ｑ６　</a:t>
                      </a:r>
                      <a:r>
                        <a:rPr kumimoji="1" lang="ja-JP" altLang="en-US" sz="1000" b="0" u="none" dirty="0">
                          <a:solidFill>
                            <a:schemeClr val="tx1"/>
                          </a:solidFill>
                          <a:latin typeface="メイリオ" panose="020B0604030504040204" pitchFamily="50" charset="-128"/>
                          <a:ea typeface="メイリオ" panose="020B0604030504040204" pitchFamily="50" charset="-128"/>
                        </a:rPr>
                        <a:t>この特例措置ではない通常の定時決定（算定基礎届）や随時改定（月額変更届）の届出を行う場合、固定的賃金の変動がない場合でも改定を行ったり、休業命令が出ている日数を基礎日数に含める取扱いとしたりするのでしょうか？</a:t>
                      </a:r>
                    </a:p>
                  </a:txBody>
                  <a:tcPr>
                    <a:solidFill>
                      <a:schemeClr val="bg1">
                        <a:lumMod val="85000"/>
                      </a:schemeClr>
                    </a:solidFill>
                  </a:tcPr>
                </a:tc>
                <a:extLst>
                  <a:ext uri="{0D108BD9-81ED-4DB2-BD59-A6C34878D82A}">
                    <a16:rowId xmlns:a16="http://schemas.microsoft.com/office/drawing/2014/main" val="2956154424"/>
                  </a:ext>
                </a:extLst>
              </a:tr>
              <a:tr h="578762">
                <a:tc>
                  <a:txBody>
                    <a:bodyPr/>
                    <a:lstStyle/>
                    <a:p>
                      <a:pPr marL="265113" marR="0" lvl="0" indent="-265113" algn="l" defTabSz="755650"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メイリオ" panose="020B0604030504040204" pitchFamily="50" charset="-128"/>
                          <a:ea typeface="メイリオ" panose="020B0604030504040204" pitchFamily="50" charset="-128"/>
                        </a:rPr>
                        <a:t>Ａ６　</a:t>
                      </a:r>
                      <a:r>
                        <a:rPr kumimoji="1" lang="ja-JP" altLang="en-US" sz="1000" b="1" u="sng" dirty="0">
                          <a:latin typeface="メイリオ" panose="020B0604030504040204" pitchFamily="50" charset="-128"/>
                          <a:ea typeface="メイリオ" panose="020B0604030504040204" pitchFamily="50" charset="-128"/>
                        </a:rPr>
                        <a:t>通常の定時決定（算定基礎届）や随時改定（月額変更届）については、対象者の要件や手続き方法に変更はありません</a:t>
                      </a:r>
                      <a:r>
                        <a:rPr kumimoji="1" lang="ja-JP" altLang="en-US" sz="1000" dirty="0">
                          <a:latin typeface="メイリオ" panose="020B0604030504040204" pitchFamily="50" charset="-128"/>
                          <a:ea typeface="メイリオ" panose="020B0604030504040204" pitchFamily="50" charset="-128"/>
                        </a:rPr>
                        <a:t>。従来どおり、休業中で給与等の支給がない日は給与計算の基礎日数には含まれず、また、固定的賃金の変動があった場合のみ随時改定（月額変更届）の届出の対象となります。</a:t>
                      </a: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graphicFrame>
        <p:nvGraphicFramePr>
          <p:cNvPr id="144" name="表 143">
            <a:extLst>
              <a:ext uri="{FF2B5EF4-FFF2-40B4-BE49-F238E27FC236}">
                <a16:creationId xmlns:a16="http://schemas.microsoft.com/office/drawing/2014/main" id="{1785D573-E55C-4F7E-A2D5-052F87534496}"/>
              </a:ext>
            </a:extLst>
          </p:cNvPr>
          <p:cNvGraphicFramePr>
            <a:graphicFrameLocks noGrp="1"/>
          </p:cNvGraphicFramePr>
          <p:nvPr>
            <p:extLst>
              <p:ext uri="{D42A27DB-BD31-4B8C-83A1-F6EECF244321}">
                <p14:modId xmlns:p14="http://schemas.microsoft.com/office/powerpoint/2010/main" val="2556425552"/>
              </p:ext>
            </p:extLst>
          </p:nvPr>
        </p:nvGraphicFramePr>
        <p:xfrm>
          <a:off x="282435" y="9117683"/>
          <a:ext cx="6952576" cy="1504540"/>
        </p:xfrm>
        <a:graphic>
          <a:graphicData uri="http://schemas.openxmlformats.org/drawingml/2006/table">
            <a:tbl>
              <a:tblPr firstRow="1" bandRow="1">
                <a:tableStyleId>{5C22544A-7EE6-4342-B048-85BDC9FD1C3A}</a:tableStyleId>
              </a:tblPr>
              <a:tblGrid>
                <a:gridCol w="6952576">
                  <a:extLst>
                    <a:ext uri="{9D8B030D-6E8A-4147-A177-3AD203B41FA5}">
                      <a16:colId xmlns:a16="http://schemas.microsoft.com/office/drawing/2014/main" val="2703375725"/>
                    </a:ext>
                  </a:extLst>
                </a:gridCol>
              </a:tblGrid>
              <a:tr h="331116">
                <a:tc>
                  <a:txBody>
                    <a:bodyPr/>
                    <a:lstStyle/>
                    <a:p>
                      <a:r>
                        <a:rPr kumimoji="1" lang="ja-JP" altLang="en-US" sz="1000" b="1" u="none" dirty="0">
                          <a:solidFill>
                            <a:schemeClr val="tx1"/>
                          </a:solidFill>
                          <a:latin typeface="メイリオ" panose="020B0604030504040204" pitchFamily="50" charset="-128"/>
                          <a:ea typeface="メイリオ" panose="020B0604030504040204" pitchFamily="50" charset="-128"/>
                        </a:rPr>
                        <a:t>Ｑ７</a:t>
                      </a:r>
                      <a:r>
                        <a:rPr kumimoji="1" lang="ja-JP" altLang="en-US" sz="1000" b="0" u="none" dirty="0">
                          <a:solidFill>
                            <a:schemeClr val="tx1"/>
                          </a:solidFill>
                          <a:latin typeface="メイリオ" panose="020B0604030504040204" pitchFamily="50" charset="-128"/>
                          <a:ea typeface="メイリオ" panose="020B0604030504040204" pitchFamily="50" charset="-128"/>
                        </a:rPr>
                        <a:t>　連続する報酬が３月ない場合、特例改定の対象となりますか？</a:t>
                      </a:r>
                    </a:p>
                  </a:txBody>
                  <a:tcPr>
                    <a:solidFill>
                      <a:schemeClr val="bg1">
                        <a:lumMod val="85000"/>
                      </a:schemeClr>
                    </a:solidFill>
                  </a:tcPr>
                </a:tc>
                <a:extLst>
                  <a:ext uri="{0D108BD9-81ED-4DB2-BD59-A6C34878D82A}">
                    <a16:rowId xmlns:a16="http://schemas.microsoft.com/office/drawing/2014/main" val="2956154424"/>
                  </a:ext>
                </a:extLst>
              </a:tr>
              <a:tr h="1173424">
                <a:tc>
                  <a:txBody>
                    <a:bodyPr/>
                    <a:lstStyle/>
                    <a:p>
                      <a:pPr marL="0" marR="0" lvl="0" indent="0" algn="l" defTabSz="755650"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メイリオ" panose="020B0604030504040204" pitchFamily="50" charset="-128"/>
                          <a:ea typeface="メイリオ" panose="020B0604030504040204" pitchFamily="50" charset="-128"/>
                        </a:rPr>
                        <a:t>Ａ７　</a:t>
                      </a:r>
                      <a:r>
                        <a:rPr kumimoji="1" lang="ja-JP" altLang="en-US" sz="1000" b="1" u="sng" dirty="0">
                          <a:solidFill>
                            <a:schemeClr val="tx1"/>
                          </a:solidFill>
                          <a:latin typeface="メイリオ" panose="020B0604030504040204" pitchFamily="50" charset="-128"/>
                          <a:ea typeface="メイリオ" panose="020B0604030504040204" pitchFamily="50" charset="-128"/>
                        </a:rPr>
                        <a:t>特例改定を申請するためには、継続した３ケ月間の報酬が必要</a:t>
                      </a:r>
                      <a:r>
                        <a:rPr kumimoji="1" lang="ja-JP" altLang="en-US" sz="1000" b="0" u="none" dirty="0">
                          <a:solidFill>
                            <a:schemeClr val="tx1"/>
                          </a:solidFill>
                          <a:latin typeface="メイリオ" panose="020B0604030504040204" pitchFamily="50" charset="-128"/>
                          <a:ea typeface="メイリオ" panose="020B0604030504040204" pitchFamily="50" charset="-128"/>
                        </a:rPr>
                        <a:t>となります。（随時改定の法令要件）</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265113" marR="0" lvl="0" indent="0" algn="l" defTabSz="75565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したがって、今年の２月以降の資格取得者については、以下の取扱いとなります。（翌月払いの例）</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755650" rtl="0" eaLnBrk="1" fontAlgn="auto" latinLnBrk="0" hangingPunct="1">
                        <a:lnSpc>
                          <a:spcPct val="100000"/>
                        </a:lnSpc>
                        <a:spcBef>
                          <a:spcPts val="0"/>
                        </a:spcBef>
                        <a:spcAft>
                          <a:spcPts val="0"/>
                        </a:spcAft>
                        <a:buClrTx/>
                        <a:buSzTx/>
                        <a:buFontTx/>
                        <a:buNone/>
                        <a:tabLst/>
                        <a:defRPr/>
                      </a:pP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755650" rtl="0" eaLnBrk="1" fontAlgn="auto" latinLnBrk="0" hangingPunct="1">
                        <a:lnSpc>
                          <a:spcPct val="100000"/>
                        </a:lnSpc>
                        <a:spcBef>
                          <a:spcPts val="0"/>
                        </a:spcBef>
                        <a:spcAft>
                          <a:spcPts val="0"/>
                        </a:spcAft>
                        <a:buClrTx/>
                        <a:buSzTx/>
                        <a:buFontTx/>
                        <a:buNone/>
                        <a:tabLst/>
                        <a:defRPr/>
                      </a:pP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755650" rtl="0" eaLnBrk="1" fontAlgn="auto" latinLnBrk="0" hangingPunct="1">
                        <a:lnSpc>
                          <a:spcPct val="100000"/>
                        </a:lnSpc>
                        <a:spcBef>
                          <a:spcPts val="0"/>
                        </a:spcBef>
                        <a:spcAft>
                          <a:spcPts val="0"/>
                        </a:spcAft>
                        <a:buClrTx/>
                        <a:buSzTx/>
                        <a:buFontTx/>
                        <a:buNone/>
                        <a:tabLst/>
                        <a:defRPr/>
                      </a:pPr>
                      <a:endParaRPr kumimoji="1" lang="ja-JP" altLang="en-US" sz="1000" dirty="0">
                        <a:latin typeface="メイリオ" panose="020B0604030504040204" pitchFamily="50" charset="-128"/>
                        <a:ea typeface="メイリオ" panose="020B0604030504040204" pitchFamily="50" charset="-128"/>
                      </a:endParaRPr>
                    </a:p>
                  </a:txBody>
                  <a:tcPr>
                    <a:solidFill>
                      <a:schemeClr val="bg1">
                        <a:lumMod val="95000"/>
                      </a:schemeClr>
                    </a:solidFill>
                  </a:tcPr>
                </a:tc>
                <a:extLst>
                  <a:ext uri="{0D108BD9-81ED-4DB2-BD59-A6C34878D82A}">
                    <a16:rowId xmlns:a16="http://schemas.microsoft.com/office/drawing/2014/main" val="1254553657"/>
                  </a:ext>
                </a:extLst>
              </a:tr>
            </a:tbl>
          </a:graphicData>
        </a:graphic>
      </p:graphicFrame>
      <p:graphicFrame>
        <p:nvGraphicFramePr>
          <p:cNvPr id="4" name="表 3">
            <a:extLst>
              <a:ext uri="{FF2B5EF4-FFF2-40B4-BE49-F238E27FC236}">
                <a16:creationId xmlns:a16="http://schemas.microsoft.com/office/drawing/2014/main" id="{818C0472-F51F-49B6-8CAC-7E07CAB3313F}"/>
              </a:ext>
            </a:extLst>
          </p:cNvPr>
          <p:cNvGraphicFramePr>
            <a:graphicFrameLocks noGrp="1"/>
          </p:cNvGraphicFramePr>
          <p:nvPr>
            <p:extLst>
              <p:ext uri="{D42A27DB-BD31-4B8C-83A1-F6EECF244321}">
                <p14:modId xmlns:p14="http://schemas.microsoft.com/office/powerpoint/2010/main" val="1755264624"/>
              </p:ext>
            </p:extLst>
          </p:nvPr>
        </p:nvGraphicFramePr>
        <p:xfrm>
          <a:off x="395947" y="9865672"/>
          <a:ext cx="3338284" cy="685800"/>
        </p:xfrm>
        <a:graphic>
          <a:graphicData uri="http://schemas.openxmlformats.org/drawingml/2006/table">
            <a:tbl>
              <a:tblPr firstRow="1" bandRow="1">
                <a:tableStyleId>{5C22544A-7EE6-4342-B048-85BDC9FD1C3A}</a:tableStyleId>
              </a:tblPr>
              <a:tblGrid>
                <a:gridCol w="1001484">
                  <a:extLst>
                    <a:ext uri="{9D8B030D-6E8A-4147-A177-3AD203B41FA5}">
                      <a16:colId xmlns:a16="http://schemas.microsoft.com/office/drawing/2014/main" val="3650675733"/>
                    </a:ext>
                  </a:extLst>
                </a:gridCol>
                <a:gridCol w="584200">
                  <a:extLst>
                    <a:ext uri="{9D8B030D-6E8A-4147-A177-3AD203B41FA5}">
                      <a16:colId xmlns:a16="http://schemas.microsoft.com/office/drawing/2014/main" val="3965206174"/>
                    </a:ext>
                  </a:extLst>
                </a:gridCol>
                <a:gridCol w="584200">
                  <a:extLst>
                    <a:ext uri="{9D8B030D-6E8A-4147-A177-3AD203B41FA5}">
                      <a16:colId xmlns:a16="http://schemas.microsoft.com/office/drawing/2014/main" val="2479811557"/>
                    </a:ext>
                  </a:extLst>
                </a:gridCol>
                <a:gridCol w="584200">
                  <a:extLst>
                    <a:ext uri="{9D8B030D-6E8A-4147-A177-3AD203B41FA5}">
                      <a16:colId xmlns:a16="http://schemas.microsoft.com/office/drawing/2014/main" val="3041884064"/>
                    </a:ext>
                  </a:extLst>
                </a:gridCol>
                <a:gridCol w="584200">
                  <a:extLst>
                    <a:ext uri="{9D8B030D-6E8A-4147-A177-3AD203B41FA5}">
                      <a16:colId xmlns:a16="http://schemas.microsoft.com/office/drawing/2014/main" val="1253441231"/>
                    </a:ext>
                  </a:extLst>
                </a:gridCol>
              </a:tblGrid>
              <a:tr h="223828">
                <a:tc>
                  <a:txBody>
                    <a:bodyPr/>
                    <a:lstStyle/>
                    <a:p>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５月改定</a:t>
                      </a:r>
                    </a:p>
                  </a:txBody>
                  <a:tcPr marL="0" marR="0"/>
                </a:tc>
                <a:tc>
                  <a:txBody>
                    <a:bodyPr/>
                    <a:lstStyle/>
                    <a:p>
                      <a:pPr algn="ctr"/>
                      <a:r>
                        <a:rPr kumimoji="1" lang="ja-JP" altLang="en-US" sz="900" dirty="0">
                          <a:latin typeface="メイリオ" panose="020B0604030504040204" pitchFamily="50" charset="-128"/>
                          <a:ea typeface="メイリオ" panose="020B0604030504040204" pitchFamily="50" charset="-128"/>
                        </a:rPr>
                        <a:t>６月改定</a:t>
                      </a:r>
                    </a:p>
                  </a:txBody>
                  <a:tcPr marL="0" marR="0"/>
                </a:tc>
                <a:tc>
                  <a:txBody>
                    <a:bodyPr/>
                    <a:lstStyle/>
                    <a:p>
                      <a:pPr algn="ctr"/>
                      <a:r>
                        <a:rPr kumimoji="1" lang="ja-JP" altLang="en-US" sz="900" dirty="0">
                          <a:latin typeface="メイリオ" panose="020B0604030504040204" pitchFamily="50" charset="-128"/>
                          <a:ea typeface="メイリオ" panose="020B0604030504040204" pitchFamily="50" charset="-128"/>
                        </a:rPr>
                        <a:t>７月改定</a:t>
                      </a:r>
                    </a:p>
                  </a:txBody>
                  <a:tcPr marL="0" marR="0"/>
                </a:tc>
                <a:tc>
                  <a:txBody>
                    <a:bodyPr/>
                    <a:lstStyle/>
                    <a:p>
                      <a:pPr algn="ctr"/>
                      <a:r>
                        <a:rPr kumimoji="1" lang="ja-JP" altLang="en-US" sz="900" dirty="0">
                          <a:latin typeface="メイリオ" panose="020B0604030504040204" pitchFamily="50" charset="-128"/>
                          <a:ea typeface="メイリオ" panose="020B0604030504040204" pitchFamily="50" charset="-128"/>
                        </a:rPr>
                        <a:t>８月改定</a:t>
                      </a:r>
                    </a:p>
                  </a:txBody>
                  <a:tcPr marL="0" marR="0"/>
                </a:tc>
                <a:extLst>
                  <a:ext uri="{0D108BD9-81ED-4DB2-BD59-A6C34878D82A}">
                    <a16:rowId xmlns:a16="http://schemas.microsoft.com/office/drawing/2014/main" val="17239548"/>
                  </a:ext>
                </a:extLst>
              </a:tr>
              <a:tr h="223828">
                <a:tc>
                  <a:txBody>
                    <a:bodyPr/>
                    <a:lstStyle/>
                    <a:p>
                      <a:pPr marL="0" marR="0" lvl="0" indent="0" algn="l" defTabSz="75565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２月取得者</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719796656"/>
                  </a:ext>
                </a:extLst>
              </a:tr>
              <a:tr h="223828">
                <a:tc>
                  <a:txBody>
                    <a:bodyPr/>
                    <a:lstStyle/>
                    <a:p>
                      <a:r>
                        <a:rPr kumimoji="1" lang="ja-JP" altLang="en-US" sz="900" dirty="0">
                          <a:latin typeface="メイリオ" panose="020B0604030504040204" pitchFamily="50" charset="-128"/>
                          <a:ea typeface="メイリオ" panose="020B0604030504040204" pitchFamily="50" charset="-128"/>
                        </a:rPr>
                        <a:t>３月取得者</a:t>
                      </a:r>
                    </a:p>
                  </a:txBody>
                  <a:tcPr/>
                </a:tc>
                <a:tc>
                  <a:txBody>
                    <a:bodyPr/>
                    <a:lstStyle/>
                    <a:p>
                      <a:pPr marL="0" marR="0" lvl="0" indent="0" algn="ctr" defTabSz="755650" rtl="0" eaLnBrk="1" fontAlgn="auto" latinLnBrk="0" hangingPunct="1">
                        <a:lnSpc>
                          <a:spcPct val="100000"/>
                        </a:lnSpc>
                        <a:spcBef>
                          <a:spcPts val="0"/>
                        </a:spcBef>
                        <a:spcAft>
                          <a:spcPts val="0"/>
                        </a:spcAft>
                        <a:buClrTx/>
                        <a:buSzTx/>
                        <a:buFontTx/>
                        <a:buNone/>
                        <a:tabLst/>
                        <a:defRPr/>
                      </a:pP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marL="0" marR="0" lvl="0" indent="0" algn="ctr" defTabSz="755650" rtl="0" eaLnBrk="1" fontAlgn="auto" latinLnBrk="0" hangingPunct="1">
                        <a:lnSpc>
                          <a:spcPct val="100000"/>
                        </a:lnSpc>
                        <a:spcBef>
                          <a:spcPts val="0"/>
                        </a:spcBef>
                        <a:spcAft>
                          <a:spcPts val="0"/>
                        </a:spcAft>
                        <a:buClrTx/>
                        <a:buSzTx/>
                        <a:buFontTx/>
                        <a:buNone/>
                        <a:tabLst/>
                        <a:defRPr/>
                      </a:pP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〇</a:t>
                      </a:r>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1568776899"/>
                  </a:ext>
                </a:extLst>
              </a:tr>
            </a:tbl>
          </a:graphicData>
        </a:graphic>
      </p:graphicFrame>
      <p:graphicFrame>
        <p:nvGraphicFramePr>
          <p:cNvPr id="145" name="表 144">
            <a:extLst>
              <a:ext uri="{FF2B5EF4-FFF2-40B4-BE49-F238E27FC236}">
                <a16:creationId xmlns:a16="http://schemas.microsoft.com/office/drawing/2014/main" id="{583E6DAB-5EF3-43F5-BD7E-934C0BAE0F3F}"/>
              </a:ext>
            </a:extLst>
          </p:cNvPr>
          <p:cNvGraphicFramePr>
            <a:graphicFrameLocks noGrp="1"/>
          </p:cNvGraphicFramePr>
          <p:nvPr>
            <p:extLst>
              <p:ext uri="{D42A27DB-BD31-4B8C-83A1-F6EECF244321}">
                <p14:modId xmlns:p14="http://schemas.microsoft.com/office/powerpoint/2010/main" val="4278683122"/>
              </p:ext>
            </p:extLst>
          </p:nvPr>
        </p:nvGraphicFramePr>
        <p:xfrm>
          <a:off x="3818137" y="9865672"/>
          <a:ext cx="3338284" cy="685800"/>
        </p:xfrm>
        <a:graphic>
          <a:graphicData uri="http://schemas.openxmlformats.org/drawingml/2006/table">
            <a:tbl>
              <a:tblPr firstRow="1" bandRow="1">
                <a:tableStyleId>{5C22544A-7EE6-4342-B048-85BDC9FD1C3A}</a:tableStyleId>
              </a:tblPr>
              <a:tblGrid>
                <a:gridCol w="1001484">
                  <a:extLst>
                    <a:ext uri="{9D8B030D-6E8A-4147-A177-3AD203B41FA5}">
                      <a16:colId xmlns:a16="http://schemas.microsoft.com/office/drawing/2014/main" val="3650675733"/>
                    </a:ext>
                  </a:extLst>
                </a:gridCol>
                <a:gridCol w="584200">
                  <a:extLst>
                    <a:ext uri="{9D8B030D-6E8A-4147-A177-3AD203B41FA5}">
                      <a16:colId xmlns:a16="http://schemas.microsoft.com/office/drawing/2014/main" val="3965206174"/>
                    </a:ext>
                  </a:extLst>
                </a:gridCol>
                <a:gridCol w="584200">
                  <a:extLst>
                    <a:ext uri="{9D8B030D-6E8A-4147-A177-3AD203B41FA5}">
                      <a16:colId xmlns:a16="http://schemas.microsoft.com/office/drawing/2014/main" val="2479811557"/>
                    </a:ext>
                  </a:extLst>
                </a:gridCol>
                <a:gridCol w="584200">
                  <a:extLst>
                    <a:ext uri="{9D8B030D-6E8A-4147-A177-3AD203B41FA5}">
                      <a16:colId xmlns:a16="http://schemas.microsoft.com/office/drawing/2014/main" val="3041884064"/>
                    </a:ext>
                  </a:extLst>
                </a:gridCol>
                <a:gridCol w="584200">
                  <a:extLst>
                    <a:ext uri="{9D8B030D-6E8A-4147-A177-3AD203B41FA5}">
                      <a16:colId xmlns:a16="http://schemas.microsoft.com/office/drawing/2014/main" val="1253441231"/>
                    </a:ext>
                  </a:extLst>
                </a:gridCol>
              </a:tblGrid>
              <a:tr h="223828">
                <a:tc>
                  <a:txBody>
                    <a:bodyPr/>
                    <a:lstStyle/>
                    <a:p>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５月改定</a:t>
                      </a:r>
                    </a:p>
                  </a:txBody>
                  <a:tcPr marL="0" marR="0"/>
                </a:tc>
                <a:tc>
                  <a:txBody>
                    <a:bodyPr/>
                    <a:lstStyle/>
                    <a:p>
                      <a:pPr algn="ctr"/>
                      <a:r>
                        <a:rPr kumimoji="1" lang="ja-JP" altLang="en-US" sz="900" dirty="0">
                          <a:latin typeface="メイリオ" panose="020B0604030504040204" pitchFamily="50" charset="-128"/>
                          <a:ea typeface="メイリオ" panose="020B0604030504040204" pitchFamily="50" charset="-128"/>
                        </a:rPr>
                        <a:t>６月改定</a:t>
                      </a:r>
                    </a:p>
                  </a:txBody>
                  <a:tcPr marL="0" marR="0"/>
                </a:tc>
                <a:tc>
                  <a:txBody>
                    <a:bodyPr/>
                    <a:lstStyle/>
                    <a:p>
                      <a:pPr algn="ctr"/>
                      <a:r>
                        <a:rPr kumimoji="1" lang="ja-JP" altLang="en-US" sz="900" dirty="0">
                          <a:latin typeface="メイリオ" panose="020B0604030504040204" pitchFamily="50" charset="-128"/>
                          <a:ea typeface="メイリオ" panose="020B0604030504040204" pitchFamily="50" charset="-128"/>
                        </a:rPr>
                        <a:t>７月改定</a:t>
                      </a:r>
                    </a:p>
                  </a:txBody>
                  <a:tcPr marL="0" marR="0"/>
                </a:tc>
                <a:tc>
                  <a:txBody>
                    <a:bodyPr/>
                    <a:lstStyle/>
                    <a:p>
                      <a:pPr algn="ctr"/>
                      <a:r>
                        <a:rPr kumimoji="1" lang="ja-JP" altLang="en-US" sz="900" dirty="0">
                          <a:latin typeface="メイリオ" panose="020B0604030504040204" pitchFamily="50" charset="-128"/>
                          <a:ea typeface="メイリオ" panose="020B0604030504040204" pitchFamily="50" charset="-128"/>
                        </a:rPr>
                        <a:t>８月改定</a:t>
                      </a:r>
                    </a:p>
                  </a:txBody>
                  <a:tcPr marL="0" marR="0"/>
                </a:tc>
                <a:extLst>
                  <a:ext uri="{0D108BD9-81ED-4DB2-BD59-A6C34878D82A}">
                    <a16:rowId xmlns:a16="http://schemas.microsoft.com/office/drawing/2014/main" val="17239548"/>
                  </a:ext>
                </a:extLst>
              </a:tr>
              <a:tr h="223828">
                <a:tc>
                  <a:txBody>
                    <a:bodyPr/>
                    <a:lstStyle/>
                    <a:p>
                      <a:r>
                        <a:rPr kumimoji="1" lang="ja-JP" altLang="en-US" sz="900" dirty="0">
                          <a:latin typeface="メイリオ" panose="020B0604030504040204" pitchFamily="50" charset="-128"/>
                          <a:ea typeface="メイリオ" panose="020B0604030504040204" pitchFamily="50" charset="-128"/>
                        </a:rPr>
                        <a:t>４月取得者</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1185963890"/>
                  </a:ext>
                </a:extLst>
              </a:tr>
              <a:tr h="223828">
                <a:tc>
                  <a:txBody>
                    <a:bodyPr/>
                    <a:lstStyle/>
                    <a:p>
                      <a:r>
                        <a:rPr kumimoji="1" lang="ja-JP" altLang="en-US" sz="900" dirty="0">
                          <a:latin typeface="メイリオ" panose="020B0604030504040204" pitchFamily="50" charset="-128"/>
                          <a:ea typeface="メイリオ" panose="020B0604030504040204" pitchFamily="50" charset="-128"/>
                        </a:rPr>
                        <a:t>５月以降取得者</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tc>
                  <a:txBody>
                    <a:bodyPr/>
                    <a:lstStyle/>
                    <a:p>
                      <a:pPr algn="ct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94838949"/>
                  </a:ext>
                </a:extLst>
              </a:tr>
            </a:tbl>
          </a:graphicData>
        </a:graphic>
      </p:graphicFrame>
    </p:spTree>
    <p:extLst>
      <p:ext uri="{BB962C8B-B14F-4D97-AF65-F5344CB8AC3E}">
        <p14:creationId xmlns:p14="http://schemas.microsoft.com/office/powerpoint/2010/main" val="3243676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343</Words>
  <Application>Microsoft Office PowerPoint</Application>
  <PresentationFormat>ユーザー設定</PresentationFormat>
  <Paragraphs>148</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2020-06-26T04:30:00Z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1041-10.8.0.6186</vt:lpwstr>
  </property>
</Properties>
</file>