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"/>
  </p:notesMasterIdLst>
  <p:handoutMasterIdLst>
    <p:handoutMasterId r:id="rId5"/>
  </p:handoutMasterIdLst>
  <p:sldIdLst>
    <p:sldId id="257" r:id="rId2"/>
    <p:sldId id="256" r:id="rId3"/>
  </p:sldIdLst>
  <p:sldSz cx="6858000" cy="9906000" type="A4"/>
  <p:notesSz cx="6735763" cy="9866313"/>
  <p:defaultTextStyle>
    <a:defPPr>
      <a:defRPr lang="ja-JP"/>
    </a:defPPr>
    <a:lvl1pPr marL="0" algn="l" defTabSz="227320" rtl="0" eaLnBrk="1" latinLnBrk="0" hangingPunct="1">
      <a:defRPr kumimoji="1" sz="447" kern="1200">
        <a:solidFill>
          <a:schemeClr val="tx1"/>
        </a:solidFill>
        <a:latin typeface="+mn-lt"/>
        <a:ea typeface="+mn-ea"/>
        <a:cs typeface="+mn-cs"/>
      </a:defRPr>
    </a:lvl1pPr>
    <a:lvl2pPr marL="113660" algn="l" defTabSz="227320" rtl="0" eaLnBrk="1" latinLnBrk="0" hangingPunct="1">
      <a:defRPr kumimoji="1" sz="447" kern="1200">
        <a:solidFill>
          <a:schemeClr val="tx1"/>
        </a:solidFill>
        <a:latin typeface="+mn-lt"/>
        <a:ea typeface="+mn-ea"/>
        <a:cs typeface="+mn-cs"/>
      </a:defRPr>
    </a:lvl2pPr>
    <a:lvl3pPr marL="227320" algn="l" defTabSz="227320" rtl="0" eaLnBrk="1" latinLnBrk="0" hangingPunct="1">
      <a:defRPr kumimoji="1" sz="447" kern="1200">
        <a:solidFill>
          <a:schemeClr val="tx1"/>
        </a:solidFill>
        <a:latin typeface="+mn-lt"/>
        <a:ea typeface="+mn-ea"/>
        <a:cs typeface="+mn-cs"/>
      </a:defRPr>
    </a:lvl3pPr>
    <a:lvl4pPr marL="340980" algn="l" defTabSz="227320" rtl="0" eaLnBrk="1" latinLnBrk="0" hangingPunct="1">
      <a:defRPr kumimoji="1" sz="447" kern="1200">
        <a:solidFill>
          <a:schemeClr val="tx1"/>
        </a:solidFill>
        <a:latin typeface="+mn-lt"/>
        <a:ea typeface="+mn-ea"/>
        <a:cs typeface="+mn-cs"/>
      </a:defRPr>
    </a:lvl4pPr>
    <a:lvl5pPr marL="454640" algn="l" defTabSz="227320" rtl="0" eaLnBrk="1" latinLnBrk="0" hangingPunct="1">
      <a:defRPr kumimoji="1" sz="447" kern="1200">
        <a:solidFill>
          <a:schemeClr val="tx1"/>
        </a:solidFill>
        <a:latin typeface="+mn-lt"/>
        <a:ea typeface="+mn-ea"/>
        <a:cs typeface="+mn-cs"/>
      </a:defRPr>
    </a:lvl5pPr>
    <a:lvl6pPr marL="568300" algn="l" defTabSz="227320" rtl="0" eaLnBrk="1" latinLnBrk="0" hangingPunct="1">
      <a:defRPr kumimoji="1" sz="447" kern="1200">
        <a:solidFill>
          <a:schemeClr val="tx1"/>
        </a:solidFill>
        <a:latin typeface="+mn-lt"/>
        <a:ea typeface="+mn-ea"/>
        <a:cs typeface="+mn-cs"/>
      </a:defRPr>
    </a:lvl6pPr>
    <a:lvl7pPr marL="681960" algn="l" defTabSz="227320" rtl="0" eaLnBrk="1" latinLnBrk="0" hangingPunct="1">
      <a:defRPr kumimoji="1" sz="447" kern="1200">
        <a:solidFill>
          <a:schemeClr val="tx1"/>
        </a:solidFill>
        <a:latin typeface="+mn-lt"/>
        <a:ea typeface="+mn-ea"/>
        <a:cs typeface="+mn-cs"/>
      </a:defRPr>
    </a:lvl7pPr>
    <a:lvl8pPr marL="795619" algn="l" defTabSz="227320" rtl="0" eaLnBrk="1" latinLnBrk="0" hangingPunct="1">
      <a:defRPr kumimoji="1" sz="447" kern="1200">
        <a:solidFill>
          <a:schemeClr val="tx1"/>
        </a:solidFill>
        <a:latin typeface="+mn-lt"/>
        <a:ea typeface="+mn-ea"/>
        <a:cs typeface="+mn-cs"/>
      </a:defRPr>
    </a:lvl8pPr>
    <a:lvl9pPr marL="909279" algn="l" defTabSz="227320" rtl="0" eaLnBrk="1" latinLnBrk="0" hangingPunct="1">
      <a:defRPr kumimoji="1" sz="44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8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AA7"/>
    <a:srgbClr val="FFE389"/>
    <a:srgbClr val="428D46"/>
    <a:srgbClr val="F9FAD2"/>
    <a:srgbClr val="DCEDC6"/>
    <a:srgbClr val="7A265C"/>
    <a:srgbClr val="DBF5C1"/>
    <a:srgbClr val="DFEEC8"/>
    <a:srgbClr val="CAE4A5"/>
    <a:srgbClr val="2160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5494" autoAdjust="0"/>
  </p:normalViewPr>
  <p:slideViewPr>
    <p:cSldViewPr snapToGrid="0" showGuides="1">
      <p:cViewPr>
        <p:scale>
          <a:sx n="87" d="100"/>
          <a:sy n="87" d="100"/>
        </p:scale>
        <p:origin x="2766" y="-534"/>
      </p:cViewPr>
      <p:guideLst>
        <p:guide orient="horz" pos="3188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90433-7B05-4101-908F-EC34A81AB0E8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B9239-1F07-488C-9C13-66EA9856A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420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2BE3-EE3B-46F3-B900-37DA95AA92DB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4491CE-1AEC-4BFB-805C-8C947D10D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198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491CE-1AEC-4BFB-805C-8C947D10D4C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113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491CE-1AEC-4BFB-805C-8C947D10D4C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098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9C44-E268-4046-9B7C-A43C02FA45D6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1FA2-898B-407B-8263-19C5B0270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35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9C44-E268-4046-9B7C-A43C02FA45D6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1FA2-898B-407B-8263-19C5B0270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12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9C44-E268-4046-9B7C-A43C02FA45D6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1FA2-898B-407B-8263-19C5B0270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22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9C44-E268-4046-9B7C-A43C02FA45D6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1FA2-898B-407B-8263-19C5B0270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0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9C44-E268-4046-9B7C-A43C02FA45D6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1FA2-898B-407B-8263-19C5B0270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47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9C44-E268-4046-9B7C-A43C02FA45D6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1FA2-898B-407B-8263-19C5B0270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91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9C44-E268-4046-9B7C-A43C02FA45D6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1FA2-898B-407B-8263-19C5B0270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768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9C44-E268-4046-9B7C-A43C02FA45D6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1FA2-898B-407B-8263-19C5B0270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282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9C44-E268-4046-9B7C-A43C02FA45D6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1FA2-898B-407B-8263-19C5B0270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836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9C44-E268-4046-9B7C-A43C02FA45D6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1FA2-898B-407B-8263-19C5B0270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545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9C44-E268-4046-9B7C-A43C02FA45D6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1FA2-898B-407B-8263-19C5B0270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269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D9C44-E268-4046-9B7C-A43C02FA45D6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01FA2-898B-407B-8263-19C5B0270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78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661DF810-2998-45EC-8D70-0766CE9A350E}"/>
              </a:ext>
            </a:extLst>
          </p:cNvPr>
          <p:cNvSpPr/>
          <p:nvPr/>
        </p:nvSpPr>
        <p:spPr>
          <a:xfrm>
            <a:off x="-5341" y="7474777"/>
            <a:ext cx="6868682" cy="414448"/>
          </a:xfrm>
          <a:prstGeom prst="rect">
            <a:avLst/>
          </a:prstGeom>
          <a:solidFill>
            <a:srgbClr val="FFE389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6" name="Picture 12" descr="ソース画像を表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83" y="-19518"/>
            <a:ext cx="6858000" cy="258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883408" y="757614"/>
            <a:ext cx="50698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ln>
                  <a:solidFill>
                    <a:srgbClr val="CAE4A5"/>
                  </a:solidFill>
                </a:ln>
                <a:solidFill>
                  <a:srgbClr val="3E8A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rPr>
              <a:t>Web</a:t>
            </a:r>
            <a:r>
              <a:rPr kumimoji="1" lang="ja-JP" altLang="en-US" sz="4000" b="1" dirty="0">
                <a:ln>
                  <a:solidFill>
                    <a:srgbClr val="CAE4A5"/>
                  </a:solidFill>
                </a:ln>
                <a:solidFill>
                  <a:srgbClr val="3E8A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rPr>
              <a:t>による</a:t>
            </a:r>
            <a:endParaRPr kumimoji="1" lang="en-US" altLang="ja-JP" sz="4000" b="1" dirty="0">
              <a:ln>
                <a:solidFill>
                  <a:srgbClr val="CAE4A5"/>
                </a:solidFill>
              </a:ln>
              <a:solidFill>
                <a:srgbClr val="3E8A4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  <a:cs typeface="Arial Unicode MS" panose="020B0604020202020204" pitchFamily="50" charset="-128"/>
            </a:endParaRPr>
          </a:p>
          <a:p>
            <a:pPr algn="ctr"/>
            <a:r>
              <a:rPr kumimoji="1" lang="ja-JP" altLang="en-US" sz="4400" b="1" dirty="0">
                <a:ln>
                  <a:solidFill>
                    <a:srgbClr val="CAE4A5"/>
                  </a:solidFill>
                </a:ln>
                <a:solidFill>
                  <a:srgbClr val="3E8A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rPr>
              <a:t>介護・健康講座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36339" y="486566"/>
            <a:ext cx="1768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n>
                  <a:solidFill>
                    <a:srgbClr val="CAE4A5"/>
                  </a:solidFill>
                </a:ln>
                <a:solidFill>
                  <a:srgbClr val="428D4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rPr>
              <a:t>令和３年度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4783321" y="411826"/>
            <a:ext cx="1821051" cy="1198059"/>
            <a:chOff x="5161462" y="2662955"/>
            <a:chExt cx="1821051" cy="1198059"/>
          </a:xfrm>
        </p:grpSpPr>
        <p:sp>
          <p:nvSpPr>
            <p:cNvPr id="13" name="円/楕円 12"/>
            <p:cNvSpPr/>
            <p:nvPr/>
          </p:nvSpPr>
          <p:spPr>
            <a:xfrm>
              <a:off x="5459805" y="2662955"/>
              <a:ext cx="1224367" cy="1198059"/>
            </a:xfrm>
            <a:prstGeom prst="ellipse">
              <a:avLst/>
            </a:prstGeom>
            <a:solidFill>
              <a:srgbClr val="F9F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5161462" y="2846485"/>
              <a:ext cx="182105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400" dirty="0">
                  <a:ln>
                    <a:solidFill>
                      <a:srgbClr val="3E8A43"/>
                    </a:solidFill>
                  </a:ln>
                  <a:solidFill>
                    <a:srgbClr val="3E8A43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全講座</a:t>
              </a:r>
              <a:endParaRPr lang="en-US" altLang="ja-JP" sz="2400" dirty="0">
                <a:ln>
                  <a:solidFill>
                    <a:srgbClr val="3E8A43"/>
                  </a:solidFill>
                </a:ln>
                <a:solidFill>
                  <a:srgbClr val="3E8A43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  <a:p>
              <a:pPr algn="ctr"/>
              <a:r>
                <a:rPr kumimoji="1" lang="ja-JP" altLang="en-US" sz="2400" dirty="0">
                  <a:ln>
                    <a:solidFill>
                      <a:srgbClr val="3E8A43"/>
                    </a:solidFill>
                  </a:ln>
                  <a:solidFill>
                    <a:srgbClr val="3E8A43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受講</a:t>
              </a:r>
              <a:r>
                <a:rPr kumimoji="1" lang="en-US" altLang="ja-JP" sz="2400" dirty="0">
                  <a:ln>
                    <a:solidFill>
                      <a:srgbClr val="3E8A43"/>
                    </a:solidFill>
                  </a:ln>
                  <a:solidFill>
                    <a:srgbClr val="3E8A43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OK</a:t>
              </a:r>
              <a:endParaRPr kumimoji="1" lang="ja-JP" altLang="en-US" sz="2400" dirty="0">
                <a:ln>
                  <a:solidFill>
                    <a:srgbClr val="3E8A43"/>
                  </a:solidFill>
                </a:ln>
                <a:solidFill>
                  <a:srgbClr val="3E8A43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1516524" y="507622"/>
            <a:ext cx="1165283" cy="34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u="sng" spc="600" dirty="0">
                <a:ln>
                  <a:solidFill>
                    <a:srgbClr val="CAE4A5"/>
                  </a:solidFill>
                </a:ln>
                <a:solidFill>
                  <a:srgbClr val="3E8A4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rPr>
              <a:t>東振協</a:t>
            </a:r>
            <a:endParaRPr kumimoji="1" lang="ja-JP" altLang="en-US" sz="1600" u="sng" spc="600" dirty="0">
              <a:ln>
                <a:solidFill>
                  <a:srgbClr val="CAE4A5"/>
                </a:solidFill>
              </a:ln>
              <a:solidFill>
                <a:srgbClr val="3E8A43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Arial Unicode MS" panose="020B060402020202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-10683" y="2393511"/>
            <a:ext cx="6868682" cy="342635"/>
            <a:chOff x="0" y="2677222"/>
            <a:chExt cx="6857999" cy="342635"/>
          </a:xfrm>
        </p:grpSpPr>
        <p:sp>
          <p:nvSpPr>
            <p:cNvPr id="25" name="正方形/長方形 24"/>
            <p:cNvSpPr/>
            <p:nvPr/>
          </p:nvSpPr>
          <p:spPr>
            <a:xfrm>
              <a:off x="0" y="2680809"/>
              <a:ext cx="6857999" cy="339048"/>
            </a:xfrm>
            <a:prstGeom prst="rect">
              <a:avLst/>
            </a:prstGeom>
            <a:solidFill>
              <a:srgbClr val="2160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383898" y="2677222"/>
              <a:ext cx="41008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solidFill>
                    <a:srgbClr val="FFFFFF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“いざ、介護”　突然の介護に備えるために。</a:t>
              </a:r>
            </a:p>
          </p:txBody>
        </p:sp>
      </p:grp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246241"/>
              </p:ext>
            </p:extLst>
          </p:nvPr>
        </p:nvGraphicFramePr>
        <p:xfrm>
          <a:off x="165370" y="5189465"/>
          <a:ext cx="6568076" cy="20562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73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4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講座名</a:t>
                      </a: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A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内容</a:t>
                      </a:r>
                      <a:r>
                        <a:rPr kumimoji="1" lang="en-US" altLang="ja-JP" sz="105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kumimoji="1" lang="ja-JP" altLang="en-US" sz="105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予定</a:t>
                      </a:r>
                      <a:r>
                        <a:rPr kumimoji="1" lang="en-US" altLang="ja-JP" sz="105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endParaRPr kumimoji="1" lang="ja-JP" altLang="en-US" sz="105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663">
                <a:tc>
                  <a:txBody>
                    <a:bodyPr/>
                    <a:lstStyle/>
                    <a:p>
                      <a:pPr algn="l"/>
                      <a:endParaRPr kumimoji="1" lang="en-US" altLang="ja-JP" sz="120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（１）介護基礎</a:t>
                      </a:r>
                      <a:r>
                        <a:rPr kumimoji="1" lang="en-US" altLang="ja-JP" sz="12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+</a:t>
                      </a:r>
                      <a:r>
                        <a:rPr kumimoji="1" lang="ja-JP" altLang="en-US" sz="12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技術基礎</a:t>
                      </a: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・介護と生活を両立するために</a:t>
                      </a:r>
                      <a:endParaRPr kumimoji="1" lang="en-US" altLang="ja-JP" sz="120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・「介護保険制度」の概念</a:t>
                      </a:r>
                      <a:endParaRPr kumimoji="1" lang="en-US" altLang="ja-JP" sz="120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・介護技術の基礎　　　　　　　　　　　　　　　　　　など</a:t>
                      </a: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045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kumimoji="1" lang="ja-JP" altLang="en-US" sz="12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（２）認知症の基礎的理解</a:t>
                      </a: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・認知症の種類、症状など</a:t>
                      </a:r>
                      <a:endParaRPr kumimoji="1" lang="en-US" altLang="ja-JP" sz="120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・認知症の方とのコミュニケーション　　　　　　　　　など</a:t>
                      </a: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7504">
                <a:tc>
                  <a:txBody>
                    <a:bodyPr/>
                    <a:lstStyle/>
                    <a:p>
                      <a:pPr algn="l"/>
                      <a:endParaRPr kumimoji="1" lang="en-US" altLang="ja-JP" sz="120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kumimoji="1" lang="ja-JP" altLang="en-US" sz="12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（３）介護費用</a:t>
                      </a: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・在宅サービスと費用の目安を知る</a:t>
                      </a:r>
                      <a:endParaRPr kumimoji="1" lang="en-US" altLang="ja-JP" sz="120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・施設サービスと費用の目安を知る</a:t>
                      </a:r>
                      <a:endParaRPr kumimoji="1" lang="en-US" altLang="ja-JP" sz="120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・住まい、費用という観点からの</a:t>
                      </a:r>
                      <a:r>
                        <a:rPr kumimoji="1" lang="en-US" altLang="ja-JP" sz="12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kumimoji="1" lang="ja-JP" altLang="en-US" sz="12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主な</a:t>
                      </a:r>
                      <a:r>
                        <a:rPr kumimoji="1" lang="en-US" altLang="ja-JP" sz="12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r>
                        <a:rPr kumimoji="1" lang="ja-JP" altLang="en-US" sz="12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介護施設の分布　 など　　　　　　　　　　　　　　　　　　　　　　　　　　　</a:t>
                      </a:r>
                      <a:endParaRPr kumimoji="1" lang="en-US" altLang="ja-JP" sz="120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7" name="正方形/長方形 36"/>
          <p:cNvSpPr/>
          <p:nvPr/>
        </p:nvSpPr>
        <p:spPr>
          <a:xfrm>
            <a:off x="1" y="8832809"/>
            <a:ext cx="6857999" cy="1080402"/>
          </a:xfrm>
          <a:prstGeom prst="rect">
            <a:avLst/>
          </a:prstGeom>
          <a:solidFill>
            <a:srgbClr val="2160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95552" y="8809213"/>
            <a:ext cx="49663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東振協ホームページ</a:t>
            </a:r>
            <a:r>
              <a:rPr lang="en-US" altLang="ja-JP" sz="1050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   </a:t>
            </a:r>
            <a:r>
              <a:rPr lang="en-US" altLang="ja-JP" sz="1800" dirty="0">
                <a:solidFill>
                  <a:schemeClr val="bg1"/>
                </a:solidFill>
              </a:rPr>
              <a:t>https://www.toshinkyo.or.jp/event</a:t>
            </a:r>
            <a:endParaRPr lang="ja-JP" altLang="ja-JP" dirty="0">
              <a:solidFill>
                <a:schemeClr val="bg1"/>
              </a:solidFill>
            </a:endParaRPr>
          </a:p>
          <a:p>
            <a:endParaRPr kumimoji="1" lang="en-US" altLang="ja-JP" sz="12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04410" y="9167545"/>
            <a:ext cx="4851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〒</a:t>
            </a:r>
            <a:r>
              <a:rPr lang="en-US" altLang="ja-JP" sz="12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130-0014</a:t>
            </a:r>
            <a:r>
              <a:rPr lang="ja-JP" altLang="en-US" sz="12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　東京都墨田区亀沢</a:t>
            </a:r>
            <a:r>
              <a:rPr lang="en-US" altLang="ja-JP" sz="12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1-7-3</a:t>
            </a:r>
            <a:r>
              <a:rPr lang="ja-JP" altLang="en-US" sz="12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　東京都ニット会館５階</a:t>
            </a:r>
            <a:endParaRPr lang="en-US" altLang="ja-JP" sz="1200" b="1" dirty="0">
              <a:solidFill>
                <a:srgbClr val="FFFFFF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一般社団法人　東京都総合組合保健施設振興協会（東振協）</a:t>
            </a:r>
            <a:endParaRPr kumimoji="1" lang="en-US" altLang="ja-JP" sz="1200" b="1" dirty="0">
              <a:solidFill>
                <a:srgbClr val="FFFFFF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メイリオ" panose="020B0604030504040204" pitchFamily="50" charset="-128"/>
            </a:endParaRPr>
          </a:p>
        </p:txBody>
      </p:sp>
      <p:sp>
        <p:nvSpPr>
          <p:cNvPr id="40" name="フローチャート: 代替処理 39"/>
          <p:cNvSpPr/>
          <p:nvPr/>
        </p:nvSpPr>
        <p:spPr>
          <a:xfrm>
            <a:off x="563954" y="8931346"/>
            <a:ext cx="526456" cy="206127"/>
          </a:xfrm>
          <a:prstGeom prst="flowChartAlternateProcess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Web</a:t>
            </a:r>
            <a:endParaRPr kumimoji="1" lang="ja-JP" altLang="en-US" sz="1200" dirty="0">
              <a:solidFill>
                <a:srgbClr val="216016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3" name="フローチャート: 代替処理 42"/>
          <p:cNvSpPr/>
          <p:nvPr/>
        </p:nvSpPr>
        <p:spPr>
          <a:xfrm>
            <a:off x="569322" y="9623903"/>
            <a:ext cx="515323" cy="198006"/>
          </a:xfrm>
          <a:prstGeom prst="flowChartAlternateProcess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FAX</a:t>
            </a:r>
            <a:endParaRPr kumimoji="1" lang="ja-JP" altLang="en-US" sz="1200" dirty="0">
              <a:solidFill>
                <a:srgbClr val="216016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5" name="フローチャート: 代替処理 44"/>
          <p:cNvSpPr/>
          <p:nvPr/>
        </p:nvSpPr>
        <p:spPr>
          <a:xfrm>
            <a:off x="575087" y="9271726"/>
            <a:ext cx="515323" cy="198006"/>
          </a:xfrm>
          <a:prstGeom prst="flowChartAlternateProcess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郵送</a:t>
            </a:r>
            <a:endParaRPr kumimoji="1" lang="ja-JP" altLang="en-US" sz="1200" dirty="0">
              <a:solidFill>
                <a:srgbClr val="216016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4645" y="9613510"/>
            <a:ext cx="4331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０３－３６２６－７５０９　</a:t>
            </a:r>
            <a:r>
              <a:rPr kumimoji="1" lang="en-US" altLang="ja-JP" sz="12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2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平日午前９時～午後５時</a:t>
            </a:r>
            <a:endParaRPr kumimoji="1" lang="en-US" altLang="ja-JP" sz="1200" b="1" dirty="0">
              <a:solidFill>
                <a:srgbClr val="FFFFFF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5143" y="8831710"/>
            <a:ext cx="328034" cy="1073191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申込先</a:t>
            </a:r>
          </a:p>
        </p:txBody>
      </p:sp>
      <p:grpSp>
        <p:nvGrpSpPr>
          <p:cNvPr id="50" name="グループ化 49"/>
          <p:cNvGrpSpPr/>
          <p:nvPr/>
        </p:nvGrpSpPr>
        <p:grpSpPr>
          <a:xfrm>
            <a:off x="563954" y="2581317"/>
            <a:ext cx="5932060" cy="2554545"/>
            <a:chOff x="741351" y="5118922"/>
            <a:chExt cx="5932060" cy="2554545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741351" y="5118922"/>
              <a:ext cx="5932060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ja-JP" altLang="en-US" sz="14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　　　　　　</a:t>
              </a:r>
              <a:r>
                <a:rPr lang="ja-JP" altLang="en-US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オンデマンド配信（録画版）</a:t>
              </a:r>
              <a:endParaRPr lang="en-US" altLang="ja-JP" sz="1100" b="1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endParaRPr>
            </a:p>
            <a:p>
              <a:pPr>
                <a:lnSpc>
                  <a:spcPct val="200000"/>
                </a:lnSpc>
              </a:pPr>
              <a:r>
                <a:rPr lang="ja-JP" altLang="en-US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　　　　　　　  １講座　６０～９０分間（約</a:t>
              </a:r>
              <a:r>
                <a:rPr lang="en-US" altLang="ja-JP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20</a:t>
              </a:r>
              <a:r>
                <a:rPr lang="ja-JP" altLang="en-US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～</a:t>
              </a:r>
              <a:r>
                <a:rPr lang="en-US" altLang="ja-JP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2</a:t>
              </a:r>
              <a:r>
                <a:rPr lang="ja-JP" altLang="en-US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５チャプター構成） 　　　　　　　　</a:t>
              </a:r>
              <a:endParaRPr lang="en-US" altLang="ja-JP" sz="1100" b="1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endParaRPr>
            </a:p>
            <a:p>
              <a:pPr>
                <a:lnSpc>
                  <a:spcPct val="200000"/>
                </a:lnSpc>
              </a:pPr>
              <a:r>
                <a:rPr lang="ja-JP" altLang="en-US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　　　　　　　  令和４年２月１４日</a:t>
              </a:r>
              <a:r>
                <a:rPr lang="en-US" altLang="ja-JP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(</a:t>
              </a:r>
              <a:r>
                <a:rPr lang="ja-JP" altLang="en-US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月</a:t>
              </a:r>
              <a:r>
                <a:rPr lang="en-US" altLang="ja-JP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)</a:t>
              </a:r>
              <a:r>
                <a:rPr lang="ja-JP" altLang="en-US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～令和４年３月３１日</a:t>
              </a:r>
              <a:r>
                <a:rPr lang="en-US" altLang="ja-JP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(</a:t>
              </a:r>
              <a:r>
                <a:rPr lang="ja-JP" altLang="en-US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木</a:t>
              </a:r>
              <a:r>
                <a:rPr lang="en-US" altLang="ja-JP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)</a:t>
              </a:r>
              <a:r>
                <a:rPr lang="ja-JP" altLang="en-US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　</a:t>
              </a:r>
              <a:r>
                <a:rPr lang="en-US" altLang="ja-JP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※24</a:t>
              </a:r>
              <a:r>
                <a:rPr lang="ja-JP" altLang="en-US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時間視聴可能</a:t>
              </a:r>
              <a:endParaRPr lang="en-US" altLang="ja-JP" sz="1100" b="1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endParaRPr>
            </a:p>
            <a:p>
              <a:pPr>
                <a:lnSpc>
                  <a:spcPct val="200000"/>
                </a:lnSpc>
              </a:pPr>
              <a:r>
                <a:rPr lang="ja-JP" altLang="en-US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　　　　　　　  健康保険組合の被保険者及び被扶養者、その他希望者</a:t>
              </a:r>
              <a:endParaRPr lang="en-US" altLang="ja-JP" sz="1100" b="1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endParaRPr>
            </a:p>
            <a:p>
              <a:pPr>
                <a:lnSpc>
                  <a:spcPct val="200000"/>
                </a:lnSpc>
              </a:pPr>
              <a:r>
                <a:rPr lang="ja-JP" altLang="en-US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　　　　　　　  無料（データ通信にかかる費用は受講者負担となります）</a:t>
              </a:r>
              <a:endParaRPr lang="en-US" altLang="ja-JP" sz="1100" b="1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endParaRPr>
            </a:p>
            <a:p>
              <a:pPr>
                <a:lnSpc>
                  <a:spcPct val="200000"/>
                </a:lnSpc>
              </a:pPr>
              <a:r>
                <a:rPr lang="ja-JP" altLang="en-US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　　　　　　　  令和３年１２月１日</a:t>
              </a:r>
              <a:r>
                <a:rPr lang="en-US" altLang="ja-JP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(</a:t>
              </a:r>
              <a:r>
                <a:rPr lang="ja-JP" altLang="en-US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水</a:t>
              </a:r>
              <a:r>
                <a:rPr lang="en-US" altLang="ja-JP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)</a:t>
              </a:r>
              <a:r>
                <a:rPr lang="ja-JP" altLang="en-US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～令和４年１月２０日</a:t>
              </a:r>
              <a:r>
                <a:rPr lang="en-US" altLang="ja-JP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(</a:t>
              </a:r>
              <a:r>
                <a:rPr lang="ja-JP" altLang="en-US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木</a:t>
              </a:r>
              <a:r>
                <a:rPr lang="en-US" altLang="ja-JP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)</a:t>
              </a:r>
            </a:p>
            <a:p>
              <a:pPr>
                <a:lnSpc>
                  <a:spcPct val="200000"/>
                </a:lnSpc>
              </a:pPr>
              <a:r>
                <a:rPr lang="ja-JP" altLang="en-US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　　　　　　　  </a:t>
              </a:r>
              <a:r>
                <a:rPr lang="en-US" altLang="ja-JP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1,000</a:t>
              </a:r>
              <a:r>
                <a:rPr lang="ja-JP" altLang="en-US" sz="11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名（先着順）</a:t>
              </a:r>
              <a:endParaRPr lang="en-US" altLang="ja-JP" sz="1100" b="1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endParaRPr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839111" y="5375182"/>
              <a:ext cx="745456" cy="2213021"/>
              <a:chOff x="1138747" y="6183893"/>
              <a:chExt cx="745456" cy="2166054"/>
            </a:xfrm>
          </p:grpSpPr>
          <p:sp>
            <p:nvSpPr>
              <p:cNvPr id="3" name="フローチャート: 代替処理 2"/>
              <p:cNvSpPr/>
              <p:nvPr/>
            </p:nvSpPr>
            <p:spPr>
              <a:xfrm>
                <a:off x="1138747" y="6183893"/>
                <a:ext cx="742014" cy="173512"/>
              </a:xfrm>
              <a:prstGeom prst="flowChartAlternateProcess">
                <a:avLst/>
              </a:prstGeom>
              <a:solidFill>
                <a:srgbClr val="21601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配信方法</a:t>
                </a:r>
              </a:p>
            </p:txBody>
          </p:sp>
          <p:sp>
            <p:nvSpPr>
              <p:cNvPr id="27" name="フローチャート: 代替処理 26"/>
              <p:cNvSpPr/>
              <p:nvPr/>
            </p:nvSpPr>
            <p:spPr>
              <a:xfrm>
                <a:off x="1138747" y="6861278"/>
                <a:ext cx="742014" cy="163626"/>
              </a:xfrm>
              <a:prstGeom prst="flowChartAlternateProcess">
                <a:avLst/>
              </a:prstGeom>
              <a:solidFill>
                <a:srgbClr val="21601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視聴期間</a:t>
                </a:r>
                <a:endParaRPr kumimoji="1" lang="ja-JP" altLang="en-US" sz="1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28" name="フローチャート: 代替処理 27"/>
              <p:cNvSpPr/>
              <p:nvPr/>
            </p:nvSpPr>
            <p:spPr>
              <a:xfrm>
                <a:off x="1138747" y="7164670"/>
                <a:ext cx="742014" cy="163042"/>
              </a:xfrm>
              <a:prstGeom prst="flowChartAlternateProcess">
                <a:avLst/>
              </a:prstGeom>
              <a:solidFill>
                <a:srgbClr val="21601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b="1" spc="3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対象者</a:t>
                </a:r>
                <a:endParaRPr kumimoji="1" lang="ja-JP" altLang="en-US" sz="1000" b="1" spc="300" dirty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31" name="フローチャート: 代替処理 30"/>
              <p:cNvSpPr/>
              <p:nvPr/>
            </p:nvSpPr>
            <p:spPr>
              <a:xfrm>
                <a:off x="1142189" y="7485901"/>
                <a:ext cx="742014" cy="163908"/>
              </a:xfrm>
              <a:prstGeom prst="flowChartAlternateProcess">
                <a:avLst/>
              </a:prstGeom>
              <a:solidFill>
                <a:srgbClr val="21601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b="1" spc="3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参加費</a:t>
                </a:r>
                <a:endParaRPr kumimoji="1" lang="ja-JP" altLang="en-US" sz="1000" b="1" spc="300" dirty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32" name="フローチャート: 代替処理 31"/>
              <p:cNvSpPr/>
              <p:nvPr/>
            </p:nvSpPr>
            <p:spPr>
              <a:xfrm>
                <a:off x="1138747" y="7816496"/>
                <a:ext cx="742014" cy="176657"/>
              </a:xfrm>
              <a:prstGeom prst="flowChartAlternateProcess">
                <a:avLst/>
              </a:prstGeom>
              <a:solidFill>
                <a:srgbClr val="21601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募集期間</a:t>
                </a:r>
              </a:p>
            </p:txBody>
          </p:sp>
          <p:sp>
            <p:nvSpPr>
              <p:cNvPr id="34" name="フローチャート: 代替処理 33"/>
              <p:cNvSpPr/>
              <p:nvPr/>
            </p:nvSpPr>
            <p:spPr>
              <a:xfrm>
                <a:off x="1138747" y="8182305"/>
                <a:ext cx="743850" cy="167642"/>
              </a:xfrm>
              <a:prstGeom prst="flowChartAlternateProcess">
                <a:avLst/>
              </a:prstGeom>
              <a:solidFill>
                <a:srgbClr val="21601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募集人数</a:t>
                </a:r>
                <a:endParaRPr kumimoji="1" lang="ja-JP" altLang="en-US" sz="1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35" name="フローチャート: 代替処理 34"/>
              <p:cNvSpPr/>
              <p:nvPr/>
            </p:nvSpPr>
            <p:spPr>
              <a:xfrm>
                <a:off x="1140583" y="6518964"/>
                <a:ext cx="742014" cy="183345"/>
              </a:xfrm>
              <a:prstGeom prst="flowChartAlternateProcess">
                <a:avLst/>
              </a:prstGeom>
              <a:solidFill>
                <a:srgbClr val="21601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講座時間</a:t>
                </a:r>
                <a:endParaRPr kumimoji="1" lang="ja-JP" altLang="en-US" sz="1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</p:grpSp>
      </p:grpSp>
      <p:sp>
        <p:nvSpPr>
          <p:cNvPr id="54" name="テキスト ボックス 53"/>
          <p:cNvSpPr txBox="1"/>
          <p:nvPr/>
        </p:nvSpPr>
        <p:spPr>
          <a:xfrm>
            <a:off x="2981195" y="4983063"/>
            <a:ext cx="3866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200" b="1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１回のお申込みで３講座全てご受講いただけます</a:t>
            </a:r>
          </a:p>
        </p:txBody>
      </p:sp>
      <p:grpSp>
        <p:nvGrpSpPr>
          <p:cNvPr id="58" name="グループ化 57"/>
          <p:cNvGrpSpPr/>
          <p:nvPr/>
        </p:nvGrpSpPr>
        <p:grpSpPr>
          <a:xfrm>
            <a:off x="-195537" y="45503"/>
            <a:ext cx="1886151" cy="1213402"/>
            <a:chOff x="5161463" y="2662955"/>
            <a:chExt cx="1821051" cy="1198059"/>
          </a:xfrm>
        </p:grpSpPr>
        <p:sp>
          <p:nvSpPr>
            <p:cNvPr id="59" name="円/楕円 58"/>
            <p:cNvSpPr/>
            <p:nvPr/>
          </p:nvSpPr>
          <p:spPr>
            <a:xfrm>
              <a:off x="5459805" y="2662955"/>
              <a:ext cx="1224367" cy="1198059"/>
            </a:xfrm>
            <a:prstGeom prst="ellipse">
              <a:avLst/>
            </a:prstGeom>
            <a:solidFill>
              <a:srgbClr val="F9F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5161463" y="2911913"/>
              <a:ext cx="1821051" cy="820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>
                  <a:ln>
                    <a:solidFill>
                      <a:srgbClr val="3E8A43"/>
                    </a:solidFill>
                  </a:ln>
                  <a:solidFill>
                    <a:srgbClr val="3E8A43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専門相談員による</a:t>
              </a:r>
              <a:endParaRPr lang="en-US" altLang="ja-JP" sz="1200" dirty="0">
                <a:ln>
                  <a:solidFill>
                    <a:srgbClr val="3E8A43"/>
                  </a:solidFill>
                </a:ln>
                <a:solidFill>
                  <a:srgbClr val="3E8A4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endParaRPr>
            </a:p>
            <a:p>
              <a:pPr algn="ctr"/>
              <a:r>
                <a:rPr lang="ja-JP" altLang="en-US" sz="1200" dirty="0">
                  <a:ln>
                    <a:solidFill>
                      <a:srgbClr val="3E8A43"/>
                    </a:solidFill>
                  </a:ln>
                  <a:solidFill>
                    <a:srgbClr val="3E8A43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介護相談の</a:t>
              </a:r>
              <a:endParaRPr lang="en-US" altLang="ja-JP" sz="1200" dirty="0">
                <a:ln>
                  <a:solidFill>
                    <a:srgbClr val="3E8A43"/>
                  </a:solidFill>
                </a:ln>
                <a:solidFill>
                  <a:srgbClr val="3E8A4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endParaRPr>
            </a:p>
            <a:p>
              <a:pPr algn="ctr"/>
              <a:r>
                <a:rPr lang="ja-JP" altLang="en-US" sz="1200" dirty="0">
                  <a:ln>
                    <a:solidFill>
                      <a:srgbClr val="3E8A43"/>
                    </a:solidFill>
                  </a:ln>
                  <a:solidFill>
                    <a:srgbClr val="3E8A43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アフターフォロー</a:t>
              </a:r>
              <a:endParaRPr lang="en-US" altLang="ja-JP" sz="1200" dirty="0">
                <a:ln>
                  <a:solidFill>
                    <a:srgbClr val="3E8A43"/>
                  </a:solidFill>
                </a:ln>
                <a:solidFill>
                  <a:srgbClr val="3E8A4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endParaRPr>
            </a:p>
            <a:p>
              <a:pPr algn="ctr"/>
              <a:r>
                <a:rPr lang="ja-JP" altLang="en-US" sz="1200" dirty="0">
                  <a:ln>
                    <a:solidFill>
                      <a:srgbClr val="3E8A43"/>
                    </a:solidFill>
                  </a:ln>
                  <a:solidFill>
                    <a:srgbClr val="3E8A43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が可能</a:t>
              </a:r>
              <a:endParaRPr lang="en-US" altLang="ja-JP" sz="1200" dirty="0">
                <a:ln>
                  <a:solidFill>
                    <a:srgbClr val="3E8A43"/>
                  </a:solidFill>
                </a:ln>
                <a:solidFill>
                  <a:srgbClr val="3E8A4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endParaRPr>
            </a:p>
          </p:txBody>
        </p:sp>
      </p:grpSp>
      <p:pic>
        <p:nvPicPr>
          <p:cNvPr id="56" name="Picture 12" descr="ソース画像を表示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200" y="1619115"/>
            <a:ext cx="1109622" cy="7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看護師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65" y="1510091"/>
            <a:ext cx="984212" cy="889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6" descr="介護ベット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305" y="4390387"/>
            <a:ext cx="759141" cy="450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車椅子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28483" flipH="1">
            <a:off x="5441917" y="4014649"/>
            <a:ext cx="518686" cy="598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グループ化 10"/>
          <p:cNvGrpSpPr/>
          <p:nvPr/>
        </p:nvGrpSpPr>
        <p:grpSpPr>
          <a:xfrm>
            <a:off x="6010530" y="3770650"/>
            <a:ext cx="686692" cy="486149"/>
            <a:chOff x="5907082" y="3935694"/>
            <a:chExt cx="790140" cy="638866"/>
          </a:xfrm>
        </p:grpSpPr>
        <p:sp>
          <p:nvSpPr>
            <p:cNvPr id="2" name="雲形吹き出し 1"/>
            <p:cNvSpPr/>
            <p:nvPr/>
          </p:nvSpPr>
          <p:spPr>
            <a:xfrm>
              <a:off x="5907082" y="3935694"/>
              <a:ext cx="790140" cy="638866"/>
            </a:xfrm>
            <a:prstGeom prst="cloudCallout">
              <a:avLst>
                <a:gd name="adj1" fmla="val -31397"/>
                <a:gd name="adj2" fmla="val 86111"/>
              </a:avLst>
            </a:prstGeom>
            <a:solidFill>
              <a:srgbClr val="FFFFFF"/>
            </a:solidFill>
            <a:ln w="9525">
              <a:solidFill>
                <a:srgbClr val="2160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058" name="Picture 10" descr="ソース画像を表示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30609">
              <a:off x="6065093" y="3975793"/>
              <a:ext cx="478804" cy="5101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8" name="グループ化 47"/>
          <p:cNvGrpSpPr/>
          <p:nvPr/>
        </p:nvGrpSpPr>
        <p:grpSpPr>
          <a:xfrm>
            <a:off x="5739986" y="-2618"/>
            <a:ext cx="1118013" cy="722018"/>
            <a:chOff x="5161462" y="2662955"/>
            <a:chExt cx="1821051" cy="1198059"/>
          </a:xfrm>
        </p:grpSpPr>
        <p:sp>
          <p:nvSpPr>
            <p:cNvPr id="49" name="円/楕円 48"/>
            <p:cNvSpPr/>
            <p:nvPr/>
          </p:nvSpPr>
          <p:spPr>
            <a:xfrm>
              <a:off x="5459805" y="2662955"/>
              <a:ext cx="1224367" cy="1198059"/>
            </a:xfrm>
            <a:prstGeom prst="ellipse">
              <a:avLst/>
            </a:prstGeom>
            <a:solidFill>
              <a:srgbClr val="F9FA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5161462" y="2846485"/>
              <a:ext cx="1821051" cy="6829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ln>
                    <a:solidFill>
                      <a:srgbClr val="3E8A43"/>
                    </a:solidFill>
                  </a:ln>
                  <a:solidFill>
                    <a:srgbClr val="3E8A43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参加費</a:t>
              </a:r>
              <a:endParaRPr kumimoji="1" lang="en-US" altLang="ja-JP" sz="1400" dirty="0">
                <a:ln>
                  <a:solidFill>
                    <a:srgbClr val="3E8A43"/>
                  </a:solidFill>
                </a:ln>
                <a:solidFill>
                  <a:srgbClr val="3E8A43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  <a:p>
              <a:pPr algn="ctr"/>
              <a:r>
                <a:rPr kumimoji="1" lang="ja-JP" altLang="en-US" sz="1400" dirty="0">
                  <a:ln>
                    <a:solidFill>
                      <a:srgbClr val="3E8A43"/>
                    </a:solidFill>
                  </a:ln>
                  <a:solidFill>
                    <a:srgbClr val="3E8A43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無料</a:t>
              </a:r>
            </a:p>
          </p:txBody>
        </p:sp>
      </p:grp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95ED8DD-B025-4D11-9F1F-C4B5922168D9}"/>
              </a:ext>
            </a:extLst>
          </p:cNvPr>
          <p:cNvSpPr txBox="1"/>
          <p:nvPr/>
        </p:nvSpPr>
        <p:spPr>
          <a:xfrm>
            <a:off x="5205486" y="9714383"/>
            <a:ext cx="18039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参加申込みページ</a:t>
            </a:r>
            <a:r>
              <a:rPr kumimoji="1" lang="en-US" altLang="ja-JP" sz="900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QR</a:t>
            </a:r>
            <a:r>
              <a:rPr kumimoji="1" lang="ja-JP" altLang="en-US" sz="900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コード</a:t>
            </a:r>
            <a:endParaRPr kumimoji="1" lang="ja-JP" altLang="en-US" sz="1000" dirty="0">
              <a:solidFill>
                <a:srgbClr val="FFFF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A7BB2F7-1FD5-4C8B-AD18-140C1801ABF8}"/>
              </a:ext>
            </a:extLst>
          </p:cNvPr>
          <p:cNvSpPr txBox="1"/>
          <p:nvPr/>
        </p:nvSpPr>
        <p:spPr>
          <a:xfrm>
            <a:off x="336699" y="8022088"/>
            <a:ext cx="6521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東振協ホームページから直接参加申込みいただけます。</a:t>
            </a:r>
            <a:endParaRPr lang="en-US" altLang="ja-JP" sz="1600" b="1" dirty="0">
              <a:solidFill>
                <a:srgbClr val="216016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また、申込用紙は１０月上旬頃に東振協ホームページにも掲載いたしますのでご活用ください。</a:t>
            </a:r>
            <a:endParaRPr lang="en-US" altLang="ja-JP" sz="1200" b="1" dirty="0">
              <a:solidFill>
                <a:srgbClr val="216016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メイリオ" panose="020B0604030504040204" pitchFamily="50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AEACA7B-BD42-4849-A4FA-E60870035A3B}"/>
              </a:ext>
            </a:extLst>
          </p:cNvPr>
          <p:cNvSpPr txBox="1"/>
          <p:nvPr/>
        </p:nvSpPr>
        <p:spPr>
          <a:xfrm>
            <a:off x="747538" y="7523016"/>
            <a:ext cx="6066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b="1" dirty="0">
              <a:solidFill>
                <a:srgbClr val="216016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メイリオ" panose="020B060403050404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0521CAC-F690-4BCE-954A-7E136433A6B2}"/>
              </a:ext>
            </a:extLst>
          </p:cNvPr>
          <p:cNvGrpSpPr/>
          <p:nvPr/>
        </p:nvGrpSpPr>
        <p:grpSpPr>
          <a:xfrm>
            <a:off x="90680" y="7344246"/>
            <a:ext cx="737321" cy="679239"/>
            <a:chOff x="90680" y="7344246"/>
            <a:chExt cx="737321" cy="679239"/>
          </a:xfrm>
        </p:grpSpPr>
        <p:sp>
          <p:nvSpPr>
            <p:cNvPr id="68" name="円/楕円 58">
              <a:extLst>
                <a:ext uri="{FF2B5EF4-FFF2-40B4-BE49-F238E27FC236}">
                  <a16:creationId xmlns:a16="http://schemas.microsoft.com/office/drawing/2014/main" id="{F57E55CB-6373-4613-84F5-4CE12CE9D889}"/>
                </a:ext>
              </a:extLst>
            </p:cNvPr>
            <p:cNvSpPr/>
            <p:nvPr/>
          </p:nvSpPr>
          <p:spPr>
            <a:xfrm>
              <a:off x="90680" y="7344246"/>
              <a:ext cx="737321" cy="679239"/>
            </a:xfrm>
            <a:prstGeom prst="ellipse">
              <a:avLst/>
            </a:prstGeom>
            <a:solidFill>
              <a:srgbClr val="F9FAD2"/>
            </a:solidFill>
            <a:ln>
              <a:solidFill>
                <a:srgbClr val="428D46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B41C57F2-FC15-4655-A28C-AC99247D918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clrChange>
                <a:clrFrom>
                  <a:srgbClr val="FDFFFE"/>
                </a:clrFrom>
                <a:clrTo>
                  <a:srgbClr val="FDFFFE">
                    <a:alpha val="0"/>
                  </a:srgbClr>
                </a:clrTo>
              </a:clrChange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068968">
              <a:off x="193962" y="7460291"/>
              <a:ext cx="590194" cy="480886"/>
            </a:xfrm>
            <a:prstGeom prst="rect">
              <a:avLst/>
            </a:prstGeom>
          </p:spPr>
        </p:pic>
      </p:grp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4439881C-91FD-44BF-B790-5B6A3F1E12B6}"/>
              </a:ext>
            </a:extLst>
          </p:cNvPr>
          <p:cNvSpPr txBox="1"/>
          <p:nvPr/>
        </p:nvSpPr>
        <p:spPr>
          <a:xfrm>
            <a:off x="778395" y="7545364"/>
            <a:ext cx="61292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u="sng" dirty="0">
                <a:solidFill>
                  <a:srgbClr val="2160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相談員（有資格者）による電話・メール等相談が利用できます。</a:t>
            </a:r>
            <a:r>
              <a:rPr lang="en-US" altLang="ja-JP" sz="1050" b="1" u="sng" dirty="0">
                <a:solidFill>
                  <a:srgbClr val="2160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(</a:t>
            </a:r>
            <a:r>
              <a:rPr lang="ja-JP" altLang="en-US" sz="1050" b="1" u="sng" dirty="0">
                <a:solidFill>
                  <a:srgbClr val="2160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視聴期間中</a:t>
            </a:r>
            <a:r>
              <a:rPr lang="en-US" altLang="ja-JP" sz="1050" b="1" u="sng" dirty="0">
                <a:solidFill>
                  <a:srgbClr val="2160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)</a:t>
            </a:r>
            <a:endParaRPr lang="en-US" altLang="ja-JP" sz="1400" b="1" u="sng" dirty="0">
              <a:solidFill>
                <a:srgbClr val="2160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  <a:cs typeface="メイリオ" panose="020B0604030504040204" pitchFamily="50" charset="-128"/>
            </a:endParaRP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5AD924CB-2082-4AFE-B3F6-1B49DBD2666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370" y="8865533"/>
            <a:ext cx="903852" cy="885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029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14" descr="ソース画像を表示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966" y="3807241"/>
            <a:ext cx="896572" cy="59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20" descr="ソース画像を表示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40519" b="-2200"/>
          <a:stretch/>
        </p:blipFill>
        <p:spPr bwMode="auto">
          <a:xfrm rot="10800000">
            <a:off x="293982" y="534850"/>
            <a:ext cx="1741252" cy="314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ソース画像を表示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32065" b="12243"/>
          <a:stretch/>
        </p:blipFill>
        <p:spPr bwMode="auto">
          <a:xfrm>
            <a:off x="4455778" y="32062"/>
            <a:ext cx="2402222" cy="270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894091" y="63861"/>
            <a:ext cx="5069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spc="600" dirty="0">
                <a:ln>
                  <a:solidFill>
                    <a:srgbClr val="CAE4A5"/>
                  </a:solidFill>
                </a:ln>
                <a:solidFill>
                  <a:srgbClr val="3E8A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rPr>
              <a:t>Web</a:t>
            </a:r>
            <a:r>
              <a:rPr kumimoji="1" lang="ja-JP" altLang="en-US" sz="2400" b="1" spc="600" dirty="0">
                <a:ln>
                  <a:solidFill>
                    <a:srgbClr val="CAE4A5"/>
                  </a:solidFill>
                </a:ln>
                <a:solidFill>
                  <a:srgbClr val="3E8A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rPr>
              <a:t>による</a:t>
            </a:r>
            <a:endParaRPr kumimoji="1" lang="en-US" altLang="ja-JP" sz="2400" b="1" spc="600" dirty="0">
              <a:ln>
                <a:solidFill>
                  <a:srgbClr val="CAE4A5"/>
                </a:solidFill>
              </a:ln>
              <a:solidFill>
                <a:srgbClr val="3E8A4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  <a:cs typeface="Arial Unicode MS" panose="020B0604020202020204" pitchFamily="50" charset="-128"/>
            </a:endParaRPr>
          </a:p>
          <a:p>
            <a:pPr algn="ctr"/>
            <a:r>
              <a:rPr kumimoji="1" lang="ja-JP" altLang="en-US" sz="2400" b="1" spc="600" dirty="0">
                <a:ln>
                  <a:solidFill>
                    <a:srgbClr val="CAE4A5"/>
                  </a:solidFill>
                </a:ln>
                <a:solidFill>
                  <a:srgbClr val="3E8A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rPr>
              <a:t>介護・健康講座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97550" y="-24466"/>
            <a:ext cx="10750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ln>
                  <a:solidFill>
                    <a:srgbClr val="CAE4A5"/>
                  </a:solidFill>
                </a:ln>
                <a:solidFill>
                  <a:srgbClr val="428D4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rPr>
              <a:t>令和３年度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55223" y="46044"/>
            <a:ext cx="1073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u="sng" spc="600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rPr>
              <a:t>東振協</a:t>
            </a:r>
            <a:endParaRPr kumimoji="1" lang="ja-JP" altLang="en-US" sz="1400" u="sng" spc="600" dirty="0">
              <a:solidFill>
                <a:srgbClr val="216016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Arial Unicode MS" panose="020B060402020202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-8377" y="865835"/>
            <a:ext cx="6857999" cy="260329"/>
            <a:chOff x="0" y="2680809"/>
            <a:chExt cx="6857999" cy="339048"/>
          </a:xfrm>
        </p:grpSpPr>
        <p:sp>
          <p:nvSpPr>
            <p:cNvPr id="25" name="正方形/長方形 24"/>
            <p:cNvSpPr/>
            <p:nvPr/>
          </p:nvSpPr>
          <p:spPr>
            <a:xfrm>
              <a:off x="0" y="2680809"/>
              <a:ext cx="6857999" cy="339048"/>
            </a:xfrm>
            <a:prstGeom prst="rect">
              <a:avLst/>
            </a:prstGeom>
            <a:solidFill>
              <a:srgbClr val="2160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111369" y="2688437"/>
              <a:ext cx="4565362" cy="315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solidFill>
                    <a:srgbClr val="FFFFFF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“いざ、介護”　突然の介護に備えるために。</a:t>
              </a:r>
            </a:p>
          </p:txBody>
        </p:sp>
      </p:grp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078650"/>
              </p:ext>
            </p:extLst>
          </p:nvPr>
        </p:nvGraphicFramePr>
        <p:xfrm>
          <a:off x="91575" y="1178282"/>
          <a:ext cx="6702357" cy="17527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6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5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01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講座名</a:t>
                      </a: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A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内容</a:t>
                      </a:r>
                      <a:r>
                        <a:rPr kumimoji="1" lang="en-US" altLang="ja-JP" sz="9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kumimoji="1" lang="ja-JP" altLang="en-US" sz="9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予定）</a:t>
                      </a: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講座時間</a:t>
                      </a: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365">
                <a:tc>
                  <a:txBody>
                    <a:bodyPr/>
                    <a:lstStyle/>
                    <a:p>
                      <a:pPr algn="l"/>
                      <a:endParaRPr kumimoji="1" lang="en-US" altLang="ja-JP" sz="100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</a:t>
                      </a:r>
                      <a:r>
                        <a:rPr kumimoji="1" lang="en-US" altLang="ja-JP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介護基礎</a:t>
                      </a:r>
                      <a:r>
                        <a:rPr kumimoji="1" lang="en-US" altLang="ja-JP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+</a:t>
                      </a:r>
                      <a:r>
                        <a:rPr kumimoji="1" lang="ja-JP" altLang="en-US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技術基礎</a:t>
                      </a: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・介護と生活を両立するために</a:t>
                      </a:r>
                      <a:endParaRPr kumimoji="1" lang="en-US" altLang="ja-JP" sz="100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・「介護保険制度」の概要　</a:t>
                      </a:r>
                      <a:endParaRPr kumimoji="1" lang="en-US" altLang="ja-JP" sz="100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・介護技術の基礎　　　　　　　　　　　　　　　　　  </a:t>
                      </a:r>
                      <a:r>
                        <a:rPr kumimoji="1" lang="ja-JP" altLang="en-US" sz="8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など</a:t>
                      </a:r>
                      <a:endParaRPr kumimoji="1" lang="ja-JP" altLang="en-US" sz="100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altLang="ja-JP" sz="1100" b="1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Arial Unicode MS" panose="020B0604020202020204" pitchFamily="50" charset="-128"/>
                      </a:endParaRPr>
                    </a:p>
                    <a:p>
                      <a:pPr algn="ctr"/>
                      <a:endParaRPr lang="en-US" altLang="ja-JP" sz="1100" b="1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Arial Unicode MS" panose="020B0604020202020204" pitchFamily="50" charset="-128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ja-JP" altLang="en-US" sz="1100" b="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Arial Unicode MS" panose="020B0604020202020204" pitchFamily="50" charset="-128"/>
                        </a:rPr>
                        <a:t>１講座あたり　</a:t>
                      </a:r>
                      <a:endParaRPr lang="en-US" altLang="ja-JP" sz="1100" b="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Arial Unicode MS" panose="020B0604020202020204" pitchFamily="50" charset="-128"/>
                      </a:endParaRPr>
                    </a:p>
                    <a:p>
                      <a:pPr algn="ctr"/>
                      <a:r>
                        <a:rPr lang="ja-JP" altLang="en-US" sz="1100" b="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Arial Unicode MS" panose="020B0604020202020204" pitchFamily="50" charset="-128"/>
                        </a:rPr>
                        <a:t>６０～９０分間</a:t>
                      </a:r>
                      <a:endParaRPr lang="en-US" altLang="ja-JP" sz="1100" b="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Arial Unicode MS" panose="020B0604020202020204" pitchFamily="50" charset="-128"/>
                      </a:endParaRPr>
                    </a:p>
                    <a:p>
                      <a:pPr marL="0" indent="0" algn="ctr"/>
                      <a:r>
                        <a:rPr lang="en-US" altLang="ja-JP" sz="800" b="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Arial Unicode MS" panose="020B0604020202020204" pitchFamily="50" charset="-128"/>
                        </a:rPr>
                        <a:t>(</a:t>
                      </a:r>
                      <a:r>
                        <a:rPr lang="ja-JP" altLang="en-US" sz="800" b="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Arial Unicode MS" panose="020B0604020202020204" pitchFamily="50" charset="-128"/>
                        </a:rPr>
                        <a:t>約</a:t>
                      </a:r>
                      <a:r>
                        <a:rPr lang="en-US" altLang="ja-JP" sz="800" b="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Arial Unicode MS" panose="020B0604020202020204" pitchFamily="50" charset="-128"/>
                        </a:rPr>
                        <a:t>20</a:t>
                      </a:r>
                      <a:r>
                        <a:rPr lang="ja-JP" altLang="en-US" sz="800" b="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Arial Unicode MS" panose="020B0604020202020204" pitchFamily="50" charset="-128"/>
                        </a:rPr>
                        <a:t>～</a:t>
                      </a:r>
                      <a:r>
                        <a:rPr lang="en-US" altLang="ja-JP" sz="800" b="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Arial Unicode MS" panose="020B0604020202020204" pitchFamily="50" charset="-128"/>
                        </a:rPr>
                        <a:t>2</a:t>
                      </a:r>
                      <a:r>
                        <a:rPr lang="ja-JP" altLang="en-US" sz="800" b="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Arial Unicode MS" panose="020B0604020202020204" pitchFamily="50" charset="-128"/>
                        </a:rPr>
                        <a:t>５チャプター構成</a:t>
                      </a:r>
                      <a:r>
                        <a:rPr lang="en-US" altLang="ja-JP" sz="800" b="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Arial Unicode MS" panose="020B0604020202020204" pitchFamily="50" charset="-128"/>
                        </a:rPr>
                        <a:t>)</a:t>
                      </a:r>
                      <a:endParaRPr kumimoji="1" lang="ja-JP" altLang="en-US" sz="800" b="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597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kumimoji="1" lang="en-US" altLang="ja-JP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２</a:t>
                      </a:r>
                      <a:r>
                        <a:rPr kumimoji="1" lang="en-US" altLang="ja-JP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認知症の基礎的理解</a:t>
                      </a: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・認知症の種類、症状など </a:t>
                      </a:r>
                      <a:endParaRPr kumimoji="1" lang="en-US" altLang="ja-JP" sz="100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・認知症の方とのコミュニケーション　　　　　　　　  </a:t>
                      </a:r>
                      <a:r>
                        <a:rPr kumimoji="1" lang="ja-JP" altLang="en-US" sz="8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など</a:t>
                      </a:r>
                      <a:endParaRPr kumimoji="1" lang="ja-JP" altLang="en-US" sz="100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237">
                <a:tc>
                  <a:txBody>
                    <a:bodyPr/>
                    <a:lstStyle/>
                    <a:p>
                      <a:pPr algn="l"/>
                      <a:endParaRPr kumimoji="1" lang="en-US" altLang="ja-JP" sz="100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kumimoji="1" lang="en-US" altLang="ja-JP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３</a:t>
                      </a:r>
                      <a:r>
                        <a:rPr kumimoji="1" lang="en-US" altLang="ja-JP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介護費用</a:t>
                      </a: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・在宅サービスと費用の目安を知る</a:t>
                      </a:r>
                      <a:endParaRPr kumimoji="1" lang="en-US" altLang="ja-JP" sz="100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・施設サービスと費用の目安を知る</a:t>
                      </a:r>
                      <a:endParaRPr kumimoji="1" lang="en-US" altLang="ja-JP" sz="100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・住まい、費用という観点からの</a:t>
                      </a:r>
                      <a:r>
                        <a:rPr kumimoji="1" lang="en-US" altLang="ja-JP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主な</a:t>
                      </a:r>
                      <a:r>
                        <a:rPr kumimoji="1" lang="en-US" altLang="ja-JP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介護施設の分布　</a:t>
                      </a:r>
                      <a:r>
                        <a:rPr kumimoji="1" lang="ja-JP" altLang="en-US" sz="8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など</a:t>
                      </a:r>
                      <a:r>
                        <a:rPr kumimoji="1" lang="ja-JP" altLang="en-US" sz="1000" dirty="0">
                          <a:solidFill>
                            <a:srgbClr val="216016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　　　　　　　　</a:t>
                      </a: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rgbClr val="216016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60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4" name="テキスト ボックス 53"/>
          <p:cNvSpPr txBox="1"/>
          <p:nvPr/>
        </p:nvSpPr>
        <p:spPr>
          <a:xfrm>
            <a:off x="3608826" y="2899128"/>
            <a:ext cx="335160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u="sng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050" b="1" u="sng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１回のお申込みで３講座全てご受講いただけます　</a:t>
            </a:r>
          </a:p>
        </p:txBody>
      </p:sp>
      <p:grpSp>
        <p:nvGrpSpPr>
          <p:cNvPr id="58" name="グループ化 57"/>
          <p:cNvGrpSpPr/>
          <p:nvPr/>
        </p:nvGrpSpPr>
        <p:grpSpPr>
          <a:xfrm>
            <a:off x="-162047" y="37338"/>
            <a:ext cx="1445778" cy="995024"/>
            <a:chOff x="5245864" y="2662955"/>
            <a:chExt cx="1683845" cy="1198059"/>
          </a:xfrm>
        </p:grpSpPr>
        <p:sp>
          <p:nvSpPr>
            <p:cNvPr id="59" name="円/楕円 58"/>
            <p:cNvSpPr/>
            <p:nvPr/>
          </p:nvSpPr>
          <p:spPr>
            <a:xfrm>
              <a:off x="5459805" y="2662955"/>
              <a:ext cx="1224367" cy="1198059"/>
            </a:xfrm>
            <a:prstGeom prst="ellipse">
              <a:avLst/>
            </a:prstGeom>
            <a:solidFill>
              <a:srgbClr val="F9FAD2"/>
            </a:solidFill>
            <a:ln>
              <a:solidFill>
                <a:srgbClr val="2160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5245864" y="2913655"/>
              <a:ext cx="1683845" cy="771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>
                  <a:ln>
                    <a:solidFill>
                      <a:srgbClr val="3E8A43"/>
                    </a:solidFill>
                  </a:ln>
                  <a:solidFill>
                    <a:srgbClr val="3E8A43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専門相談員による</a:t>
              </a:r>
              <a:endParaRPr lang="en-US" altLang="ja-JP" sz="900" dirty="0">
                <a:ln>
                  <a:solidFill>
                    <a:srgbClr val="3E8A43"/>
                  </a:solidFill>
                </a:ln>
                <a:solidFill>
                  <a:srgbClr val="3E8A4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endParaRPr>
            </a:p>
            <a:p>
              <a:pPr algn="ctr"/>
              <a:r>
                <a:rPr lang="ja-JP" altLang="en-US" sz="900" dirty="0">
                  <a:ln>
                    <a:solidFill>
                      <a:srgbClr val="3E8A43"/>
                    </a:solidFill>
                  </a:ln>
                  <a:solidFill>
                    <a:srgbClr val="3E8A43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介護相談の</a:t>
              </a:r>
              <a:endParaRPr lang="en-US" altLang="ja-JP" sz="900" dirty="0">
                <a:ln>
                  <a:solidFill>
                    <a:srgbClr val="3E8A43"/>
                  </a:solidFill>
                </a:ln>
                <a:solidFill>
                  <a:srgbClr val="3E8A4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endParaRPr>
            </a:p>
            <a:p>
              <a:pPr algn="ctr"/>
              <a:r>
                <a:rPr lang="ja-JP" altLang="en-US" sz="900" dirty="0">
                  <a:ln>
                    <a:solidFill>
                      <a:srgbClr val="3E8A43"/>
                    </a:solidFill>
                  </a:ln>
                  <a:solidFill>
                    <a:srgbClr val="3E8A43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アフターフォロー</a:t>
              </a:r>
              <a:endParaRPr lang="en-US" altLang="ja-JP" sz="900" dirty="0">
                <a:ln>
                  <a:solidFill>
                    <a:srgbClr val="3E8A43"/>
                  </a:solidFill>
                </a:ln>
                <a:solidFill>
                  <a:srgbClr val="3E8A4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endParaRPr>
            </a:p>
            <a:p>
              <a:pPr algn="ctr"/>
              <a:r>
                <a:rPr lang="ja-JP" altLang="en-US" sz="900" dirty="0">
                  <a:ln>
                    <a:solidFill>
                      <a:srgbClr val="3E8A43"/>
                    </a:solidFill>
                  </a:ln>
                  <a:solidFill>
                    <a:srgbClr val="3E8A43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が可能</a:t>
              </a:r>
              <a:endParaRPr lang="en-US" altLang="ja-JP" sz="900" dirty="0">
                <a:ln>
                  <a:solidFill>
                    <a:srgbClr val="3E8A43"/>
                  </a:solidFill>
                </a:ln>
                <a:solidFill>
                  <a:srgbClr val="3E8A43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endParaRP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5005945" y="304579"/>
            <a:ext cx="1261940" cy="776281"/>
            <a:chOff x="5161462" y="2662955"/>
            <a:chExt cx="1821051" cy="1198059"/>
          </a:xfrm>
        </p:grpSpPr>
        <p:sp>
          <p:nvSpPr>
            <p:cNvPr id="13" name="円/楕円 12"/>
            <p:cNvSpPr/>
            <p:nvPr/>
          </p:nvSpPr>
          <p:spPr>
            <a:xfrm>
              <a:off x="5459805" y="2662955"/>
              <a:ext cx="1224367" cy="1198059"/>
            </a:xfrm>
            <a:prstGeom prst="ellipse">
              <a:avLst/>
            </a:prstGeom>
            <a:solidFill>
              <a:srgbClr val="F9FAD2"/>
            </a:solidFill>
            <a:ln>
              <a:solidFill>
                <a:srgbClr val="2160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5161462" y="2846485"/>
              <a:ext cx="1821051" cy="7147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dirty="0">
                  <a:ln>
                    <a:solidFill>
                      <a:srgbClr val="3E8A43"/>
                    </a:solidFill>
                  </a:ln>
                  <a:solidFill>
                    <a:srgbClr val="3E8A43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全講座</a:t>
              </a:r>
              <a:endParaRPr lang="en-US" altLang="ja-JP" sz="1600" dirty="0">
                <a:ln>
                  <a:solidFill>
                    <a:srgbClr val="3E8A43"/>
                  </a:solidFill>
                </a:ln>
                <a:solidFill>
                  <a:srgbClr val="3E8A43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  <a:p>
              <a:pPr algn="ctr"/>
              <a:r>
                <a:rPr kumimoji="1" lang="ja-JP" altLang="en-US" sz="1600" dirty="0">
                  <a:ln>
                    <a:solidFill>
                      <a:srgbClr val="3E8A43"/>
                    </a:solidFill>
                  </a:ln>
                  <a:solidFill>
                    <a:srgbClr val="3E8A43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受講</a:t>
              </a:r>
              <a:r>
                <a:rPr kumimoji="1" lang="en-US" altLang="ja-JP" sz="1600" dirty="0">
                  <a:ln>
                    <a:solidFill>
                      <a:srgbClr val="3E8A43"/>
                    </a:solidFill>
                  </a:ln>
                  <a:solidFill>
                    <a:srgbClr val="3E8A43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OK</a:t>
              </a:r>
              <a:endParaRPr kumimoji="1" lang="ja-JP" altLang="en-US" sz="1600" dirty="0">
                <a:ln>
                  <a:solidFill>
                    <a:srgbClr val="3E8A43"/>
                  </a:solidFill>
                </a:ln>
                <a:solidFill>
                  <a:srgbClr val="3E8A43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5739987" y="17184"/>
            <a:ext cx="1118013" cy="722018"/>
            <a:chOff x="5161462" y="2662955"/>
            <a:chExt cx="1821051" cy="1198059"/>
          </a:xfrm>
        </p:grpSpPr>
        <p:sp>
          <p:nvSpPr>
            <p:cNvPr id="69" name="円/楕円 68"/>
            <p:cNvSpPr/>
            <p:nvPr/>
          </p:nvSpPr>
          <p:spPr>
            <a:xfrm>
              <a:off x="5459805" y="2662955"/>
              <a:ext cx="1224367" cy="1198059"/>
            </a:xfrm>
            <a:prstGeom prst="ellipse">
              <a:avLst/>
            </a:prstGeom>
            <a:solidFill>
              <a:srgbClr val="F9FAD2"/>
            </a:solidFill>
            <a:ln>
              <a:solidFill>
                <a:srgbClr val="2160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5161462" y="2846485"/>
              <a:ext cx="1821051" cy="682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ln>
                    <a:solidFill>
                      <a:srgbClr val="3E8A43"/>
                    </a:solidFill>
                  </a:ln>
                  <a:solidFill>
                    <a:srgbClr val="3E8A43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参加費</a:t>
              </a:r>
              <a:endParaRPr kumimoji="1" lang="en-US" altLang="ja-JP" sz="1400" dirty="0">
                <a:ln>
                  <a:solidFill>
                    <a:srgbClr val="3E8A43"/>
                  </a:solidFill>
                </a:ln>
                <a:solidFill>
                  <a:srgbClr val="3E8A43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  <a:p>
              <a:pPr algn="ctr"/>
              <a:r>
                <a:rPr kumimoji="1" lang="ja-JP" altLang="en-US" sz="1400" dirty="0">
                  <a:ln>
                    <a:solidFill>
                      <a:srgbClr val="3E8A43"/>
                    </a:solidFill>
                  </a:ln>
                  <a:solidFill>
                    <a:srgbClr val="3E8A43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無料</a:t>
              </a:r>
            </a:p>
          </p:txBody>
        </p:sp>
      </p:grpSp>
      <p:grpSp>
        <p:nvGrpSpPr>
          <p:cNvPr id="66" name="グループ化 65"/>
          <p:cNvGrpSpPr/>
          <p:nvPr/>
        </p:nvGrpSpPr>
        <p:grpSpPr>
          <a:xfrm>
            <a:off x="54690" y="3130478"/>
            <a:ext cx="5010997" cy="1181307"/>
            <a:chOff x="258713" y="3307422"/>
            <a:chExt cx="4977236" cy="1181307"/>
          </a:xfrm>
        </p:grpSpPr>
        <p:grpSp>
          <p:nvGrpSpPr>
            <p:cNvPr id="62" name="グループ化 61"/>
            <p:cNvGrpSpPr/>
            <p:nvPr/>
          </p:nvGrpSpPr>
          <p:grpSpPr>
            <a:xfrm>
              <a:off x="261627" y="3307422"/>
              <a:ext cx="2625174" cy="201158"/>
              <a:chOff x="261627" y="3307422"/>
              <a:chExt cx="2625174" cy="201158"/>
            </a:xfrm>
          </p:grpSpPr>
          <p:sp>
            <p:nvSpPr>
              <p:cNvPr id="61" name="ホームベース 60"/>
              <p:cNvSpPr/>
              <p:nvPr/>
            </p:nvSpPr>
            <p:spPr>
              <a:xfrm>
                <a:off x="894091" y="3322126"/>
                <a:ext cx="1992710" cy="175693"/>
              </a:xfrm>
              <a:prstGeom prst="homePlate">
                <a:avLst/>
              </a:prstGeom>
              <a:solidFill>
                <a:srgbClr val="216016"/>
              </a:solidFill>
              <a:ln>
                <a:solidFill>
                  <a:srgbClr val="2160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オンデマンド配信（録画版</a:t>
                </a:r>
                <a:r>
                  <a:rPr kumimoji="1" lang="ja-JP" altLang="en-US" sz="10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）</a:t>
                </a:r>
              </a:p>
            </p:txBody>
          </p:sp>
          <p:sp>
            <p:nvSpPr>
              <p:cNvPr id="3" name="フローチャート: 代替処理 2"/>
              <p:cNvSpPr/>
              <p:nvPr/>
            </p:nvSpPr>
            <p:spPr>
              <a:xfrm>
                <a:off x="261627" y="3307422"/>
                <a:ext cx="718921" cy="201158"/>
              </a:xfrm>
              <a:prstGeom prst="flowChartAlternateProcess">
                <a:avLst/>
              </a:prstGeom>
              <a:solidFill>
                <a:srgbClr val="FFFFFF"/>
              </a:solidFill>
              <a:ln>
                <a:solidFill>
                  <a:srgbClr val="2160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900" dirty="0">
                    <a:solidFill>
                      <a:srgbClr val="216016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配信方法</a:t>
                </a:r>
              </a:p>
            </p:txBody>
          </p:sp>
        </p:grpSp>
        <p:grpSp>
          <p:nvGrpSpPr>
            <p:cNvPr id="74" name="グループ化 73"/>
            <p:cNvGrpSpPr/>
            <p:nvPr/>
          </p:nvGrpSpPr>
          <p:grpSpPr>
            <a:xfrm>
              <a:off x="261627" y="3551821"/>
              <a:ext cx="3837467" cy="201158"/>
              <a:chOff x="243416" y="3309338"/>
              <a:chExt cx="3837467" cy="201158"/>
            </a:xfrm>
          </p:grpSpPr>
          <p:sp>
            <p:nvSpPr>
              <p:cNvPr id="75" name="ホームベース 74"/>
              <p:cNvSpPr/>
              <p:nvPr/>
            </p:nvSpPr>
            <p:spPr>
              <a:xfrm>
                <a:off x="928009" y="3327241"/>
                <a:ext cx="3152874" cy="181530"/>
              </a:xfrm>
              <a:prstGeom prst="homePlate">
                <a:avLst/>
              </a:prstGeom>
              <a:solidFill>
                <a:srgbClr val="216016"/>
              </a:solidFill>
              <a:ln>
                <a:solidFill>
                  <a:srgbClr val="2160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令和４年２月１４日</a:t>
                </a:r>
                <a:r>
                  <a:rPr lang="en-US" altLang="ja-JP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(</a:t>
                </a:r>
                <a:r>
                  <a:rPr lang="ja-JP" altLang="en-US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月</a:t>
                </a:r>
                <a:r>
                  <a:rPr lang="en-US" altLang="ja-JP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)</a:t>
                </a:r>
                <a:r>
                  <a:rPr lang="ja-JP" altLang="en-US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～令和４年３月３１日</a:t>
                </a:r>
                <a:r>
                  <a:rPr lang="en-US" altLang="ja-JP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(</a:t>
                </a:r>
                <a:r>
                  <a:rPr lang="ja-JP" altLang="en-US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木</a:t>
                </a:r>
                <a:r>
                  <a:rPr lang="en-US" altLang="ja-JP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)</a:t>
                </a:r>
                <a:endParaRPr kumimoji="1" lang="ja-JP" altLang="en-US" sz="10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76" name="フローチャート: 代替処理 75"/>
              <p:cNvSpPr/>
              <p:nvPr/>
            </p:nvSpPr>
            <p:spPr>
              <a:xfrm>
                <a:off x="243416" y="3309338"/>
                <a:ext cx="718921" cy="201158"/>
              </a:xfrm>
              <a:prstGeom prst="flowChartAlternateProcess">
                <a:avLst/>
              </a:prstGeom>
              <a:solidFill>
                <a:srgbClr val="FFFFFF"/>
              </a:solidFill>
              <a:ln>
                <a:solidFill>
                  <a:srgbClr val="2160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dirty="0">
                    <a:solidFill>
                      <a:srgbClr val="216016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視聴期間</a:t>
                </a:r>
                <a:endParaRPr kumimoji="1" lang="ja-JP" altLang="en-US" sz="900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</p:grpSp>
        <p:grpSp>
          <p:nvGrpSpPr>
            <p:cNvPr id="77" name="グループ化 76"/>
            <p:cNvGrpSpPr/>
            <p:nvPr/>
          </p:nvGrpSpPr>
          <p:grpSpPr>
            <a:xfrm>
              <a:off x="258713" y="3813823"/>
              <a:ext cx="4153772" cy="184013"/>
              <a:chOff x="224060" y="3389020"/>
              <a:chExt cx="3945103" cy="277641"/>
            </a:xfrm>
          </p:grpSpPr>
          <p:sp>
            <p:nvSpPr>
              <p:cNvPr id="78" name="ホームベース 77"/>
              <p:cNvSpPr/>
              <p:nvPr/>
            </p:nvSpPr>
            <p:spPr>
              <a:xfrm>
                <a:off x="883282" y="3398729"/>
                <a:ext cx="3285881" cy="240908"/>
              </a:xfrm>
              <a:prstGeom prst="homePlate">
                <a:avLst/>
              </a:prstGeom>
              <a:solidFill>
                <a:srgbClr val="216016"/>
              </a:solidFill>
              <a:ln>
                <a:solidFill>
                  <a:srgbClr val="2160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健康保険組合の被保険者及び被扶養者、その他希望者</a:t>
                </a:r>
                <a:endParaRPr lang="en-US" altLang="ja-JP" sz="10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endParaRPr>
              </a:p>
            </p:txBody>
          </p:sp>
          <p:sp>
            <p:nvSpPr>
              <p:cNvPr id="79" name="フローチャート: 代替処理 78"/>
              <p:cNvSpPr/>
              <p:nvPr/>
            </p:nvSpPr>
            <p:spPr>
              <a:xfrm>
                <a:off x="224060" y="3389020"/>
                <a:ext cx="676202" cy="277641"/>
              </a:xfrm>
              <a:prstGeom prst="flowChartAlternateProcess">
                <a:avLst/>
              </a:prstGeom>
              <a:solidFill>
                <a:srgbClr val="FFFFFF"/>
              </a:solidFill>
              <a:ln>
                <a:solidFill>
                  <a:srgbClr val="2160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900" dirty="0">
                    <a:solidFill>
                      <a:srgbClr val="216016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対象者</a:t>
                </a:r>
              </a:p>
            </p:txBody>
          </p:sp>
        </p:grpSp>
        <p:grpSp>
          <p:nvGrpSpPr>
            <p:cNvPr id="80" name="グループ化 79"/>
            <p:cNvGrpSpPr/>
            <p:nvPr/>
          </p:nvGrpSpPr>
          <p:grpSpPr>
            <a:xfrm>
              <a:off x="258713" y="4054939"/>
              <a:ext cx="4233177" cy="184013"/>
              <a:chOff x="224060" y="3389020"/>
              <a:chExt cx="3964411" cy="277641"/>
            </a:xfrm>
          </p:grpSpPr>
          <p:sp>
            <p:nvSpPr>
              <p:cNvPr id="81" name="ホームベース 80"/>
              <p:cNvSpPr/>
              <p:nvPr/>
            </p:nvSpPr>
            <p:spPr>
              <a:xfrm>
                <a:off x="883282" y="3398732"/>
                <a:ext cx="3305189" cy="217028"/>
              </a:xfrm>
              <a:prstGeom prst="homePlate">
                <a:avLst/>
              </a:prstGeom>
              <a:solidFill>
                <a:srgbClr val="216016"/>
              </a:solidFill>
              <a:ln>
                <a:solidFill>
                  <a:srgbClr val="2160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無料（データ通信にかかる費用は受講者負担となります）</a:t>
                </a:r>
                <a:endParaRPr lang="en-US" altLang="ja-JP" sz="10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endParaRPr>
              </a:p>
            </p:txBody>
          </p:sp>
          <p:sp>
            <p:nvSpPr>
              <p:cNvPr id="82" name="フローチャート: 代替処理 81"/>
              <p:cNvSpPr/>
              <p:nvPr/>
            </p:nvSpPr>
            <p:spPr>
              <a:xfrm>
                <a:off x="224060" y="3389020"/>
                <a:ext cx="676202" cy="277641"/>
              </a:xfrm>
              <a:prstGeom prst="flowChartAlternateProcess">
                <a:avLst/>
              </a:prstGeom>
              <a:solidFill>
                <a:srgbClr val="FFFFFF"/>
              </a:solidFill>
              <a:ln>
                <a:solidFill>
                  <a:srgbClr val="2160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dirty="0">
                    <a:solidFill>
                      <a:srgbClr val="216016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参加費</a:t>
                </a:r>
                <a:endParaRPr kumimoji="1" lang="ja-JP" altLang="en-US" sz="900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</p:grpSp>
        <p:grpSp>
          <p:nvGrpSpPr>
            <p:cNvPr id="85" name="グループ化 84"/>
            <p:cNvGrpSpPr/>
            <p:nvPr/>
          </p:nvGrpSpPr>
          <p:grpSpPr>
            <a:xfrm>
              <a:off x="258713" y="4287571"/>
              <a:ext cx="3882343" cy="201158"/>
              <a:chOff x="261627" y="3307422"/>
              <a:chExt cx="2426528" cy="201158"/>
            </a:xfrm>
          </p:grpSpPr>
          <p:sp>
            <p:nvSpPr>
              <p:cNvPr id="86" name="ホームベース 85"/>
              <p:cNvSpPr/>
              <p:nvPr/>
            </p:nvSpPr>
            <p:spPr>
              <a:xfrm>
                <a:off x="695445" y="3320154"/>
                <a:ext cx="1992710" cy="175693"/>
              </a:xfrm>
              <a:prstGeom prst="homePlate">
                <a:avLst/>
              </a:prstGeom>
              <a:solidFill>
                <a:srgbClr val="216016"/>
              </a:solidFill>
              <a:ln>
                <a:solidFill>
                  <a:srgbClr val="2160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令和３年１２月１日</a:t>
                </a:r>
                <a:r>
                  <a:rPr lang="en-US" altLang="ja-JP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(</a:t>
                </a:r>
                <a:r>
                  <a:rPr lang="ja-JP" altLang="en-US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水</a:t>
                </a:r>
                <a:r>
                  <a:rPr lang="en-US" altLang="ja-JP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)</a:t>
                </a:r>
                <a:r>
                  <a:rPr lang="ja-JP" altLang="en-US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～令和４年１月２０日</a:t>
                </a:r>
                <a:r>
                  <a:rPr lang="en-US" altLang="ja-JP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(</a:t>
                </a:r>
                <a:r>
                  <a:rPr lang="ja-JP" altLang="en-US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木</a:t>
                </a:r>
                <a:r>
                  <a:rPr lang="en-US" altLang="ja-JP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)</a:t>
                </a:r>
              </a:p>
            </p:txBody>
          </p:sp>
          <p:sp>
            <p:nvSpPr>
              <p:cNvPr id="87" name="フローチャート: 代替処理 86"/>
              <p:cNvSpPr/>
              <p:nvPr/>
            </p:nvSpPr>
            <p:spPr>
              <a:xfrm>
                <a:off x="261627" y="3307422"/>
                <a:ext cx="451159" cy="201158"/>
              </a:xfrm>
              <a:prstGeom prst="flowChartAlternateProcess">
                <a:avLst/>
              </a:prstGeom>
              <a:solidFill>
                <a:srgbClr val="FFFFFF"/>
              </a:solidFill>
              <a:ln>
                <a:solidFill>
                  <a:srgbClr val="2160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dirty="0">
                    <a:solidFill>
                      <a:srgbClr val="216016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募集期間</a:t>
                </a:r>
                <a:endParaRPr kumimoji="1" lang="ja-JP" altLang="en-US" sz="900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</p:grpSp>
        <p:grpSp>
          <p:nvGrpSpPr>
            <p:cNvPr id="88" name="グループ化 87"/>
            <p:cNvGrpSpPr/>
            <p:nvPr/>
          </p:nvGrpSpPr>
          <p:grpSpPr>
            <a:xfrm>
              <a:off x="2960077" y="3316634"/>
              <a:ext cx="1975935" cy="201158"/>
              <a:chOff x="2960077" y="2064757"/>
              <a:chExt cx="1975935" cy="201158"/>
            </a:xfrm>
          </p:grpSpPr>
          <p:sp>
            <p:nvSpPr>
              <p:cNvPr id="89" name="ホームベース 88"/>
              <p:cNvSpPr/>
              <p:nvPr/>
            </p:nvSpPr>
            <p:spPr>
              <a:xfrm>
                <a:off x="3604288" y="2075981"/>
                <a:ext cx="1331724" cy="186860"/>
              </a:xfrm>
              <a:prstGeom prst="homePlate">
                <a:avLst>
                  <a:gd name="adj" fmla="val 65618"/>
                </a:avLst>
              </a:prstGeom>
              <a:solidFill>
                <a:srgbClr val="216016"/>
              </a:solidFill>
              <a:ln>
                <a:solidFill>
                  <a:srgbClr val="2160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ja-JP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1,000</a:t>
                </a:r>
                <a:r>
                  <a:rPr lang="ja-JP" altLang="en-US" sz="10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Arial Unicode MS" panose="020B0604020202020204" pitchFamily="50" charset="-128"/>
                  </a:rPr>
                  <a:t>名（先着順）</a:t>
                </a:r>
                <a:endParaRPr lang="en-US" altLang="ja-JP" sz="10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endParaRPr>
              </a:p>
            </p:txBody>
          </p:sp>
          <p:sp>
            <p:nvSpPr>
              <p:cNvPr id="90" name="フローチャート: 代替処理 89"/>
              <p:cNvSpPr/>
              <p:nvPr/>
            </p:nvSpPr>
            <p:spPr>
              <a:xfrm>
                <a:off x="2960077" y="2064757"/>
                <a:ext cx="718921" cy="201158"/>
              </a:xfrm>
              <a:prstGeom prst="flowChartAlternateProcess">
                <a:avLst/>
              </a:prstGeom>
              <a:solidFill>
                <a:srgbClr val="FFFFFF"/>
              </a:solidFill>
              <a:ln>
                <a:solidFill>
                  <a:srgbClr val="2160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900" dirty="0">
                    <a:solidFill>
                      <a:srgbClr val="216016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募集人数</a:t>
                </a:r>
              </a:p>
            </p:txBody>
          </p:sp>
        </p:grpSp>
        <p:sp>
          <p:nvSpPr>
            <p:cNvPr id="65" name="テキスト ボックス 64"/>
            <p:cNvSpPr txBox="1"/>
            <p:nvPr/>
          </p:nvSpPr>
          <p:spPr>
            <a:xfrm>
              <a:off x="4020739" y="3568935"/>
              <a:ext cx="1215210" cy="284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8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※24</a:t>
              </a:r>
              <a:r>
                <a:rPr lang="ja-JP" altLang="en-US" sz="800" b="1" dirty="0">
                  <a:solidFill>
                    <a:srgbClr val="216016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Arial Unicode MS" panose="020B0604020202020204" pitchFamily="50" charset="-128"/>
                </a:rPr>
                <a:t>時間視聴可能</a:t>
              </a:r>
              <a:endParaRPr lang="en-US" altLang="ja-JP" sz="800" b="1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endParaRPr>
            </a:p>
            <a:p>
              <a:endParaRPr kumimoji="1" lang="ja-JP" altLang="en-US" dirty="0"/>
            </a:p>
          </p:txBody>
        </p:sp>
      </p:grpSp>
      <p:sp>
        <p:nvSpPr>
          <p:cNvPr id="37" name="正方形/長方形 36"/>
          <p:cNvSpPr/>
          <p:nvPr/>
        </p:nvSpPr>
        <p:spPr>
          <a:xfrm>
            <a:off x="0" y="4410058"/>
            <a:ext cx="6857999" cy="650581"/>
          </a:xfrm>
          <a:prstGeom prst="rect">
            <a:avLst/>
          </a:prstGeom>
          <a:solidFill>
            <a:srgbClr val="2160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45842" y="4366383"/>
            <a:ext cx="489653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東振協ホームページ</a:t>
            </a:r>
            <a:r>
              <a:rPr lang="en-US" altLang="ja-JP" sz="8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   </a:t>
            </a:r>
            <a:r>
              <a:rPr lang="en-US" altLang="ja-JP" sz="1200" dirty="0">
                <a:solidFill>
                  <a:schemeClr val="bg1"/>
                </a:solidFill>
              </a:rPr>
              <a:t>https://www.toshinkyo.or.jp/event</a:t>
            </a:r>
            <a:endParaRPr lang="ja-JP" altLang="ja-JP" sz="900" dirty="0">
              <a:solidFill>
                <a:schemeClr val="bg1"/>
              </a:solidFill>
            </a:endParaRPr>
          </a:p>
          <a:p>
            <a:endParaRPr kumimoji="1" lang="en-US" altLang="ja-JP" sz="9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24058" y="4578108"/>
            <a:ext cx="347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〒</a:t>
            </a:r>
            <a:r>
              <a:rPr lang="en-US" altLang="ja-JP" sz="9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130-0014</a:t>
            </a:r>
            <a:r>
              <a:rPr lang="ja-JP" altLang="en-US" sz="9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　東京都墨田区亀沢</a:t>
            </a:r>
            <a:r>
              <a:rPr lang="en-US" altLang="ja-JP" sz="9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1-7-3</a:t>
            </a:r>
            <a:r>
              <a:rPr lang="ja-JP" altLang="en-US" sz="9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　東京都ニット会館５階</a:t>
            </a:r>
            <a:endParaRPr lang="en-US" altLang="ja-JP" sz="900" b="1" dirty="0">
              <a:solidFill>
                <a:srgbClr val="FFFFFF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メイリオ" panose="020B0604030504040204" pitchFamily="50" charset="-128"/>
            </a:endParaRPr>
          </a:p>
          <a:p>
            <a:r>
              <a:rPr lang="ja-JP" altLang="en-US" sz="9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一般社団法人　東京都総合組合保健施設振興協会（東振協）</a:t>
            </a:r>
            <a:endParaRPr kumimoji="1" lang="en-US" altLang="ja-JP" sz="1200" b="1" dirty="0">
              <a:solidFill>
                <a:srgbClr val="FFFFFF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メイリオ" panose="020B0604030504040204" pitchFamily="50" charset="-128"/>
            </a:endParaRPr>
          </a:p>
        </p:txBody>
      </p:sp>
      <p:sp>
        <p:nvSpPr>
          <p:cNvPr id="40" name="フローチャート: 代替処理 39"/>
          <p:cNvSpPr/>
          <p:nvPr/>
        </p:nvSpPr>
        <p:spPr>
          <a:xfrm>
            <a:off x="630519" y="4455138"/>
            <a:ext cx="515323" cy="122970"/>
          </a:xfrm>
          <a:prstGeom prst="flowChartAlternateProcess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Web</a:t>
            </a:r>
            <a:endParaRPr kumimoji="1" lang="ja-JP" altLang="en-US" sz="1000" dirty="0">
              <a:solidFill>
                <a:srgbClr val="216016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3" name="フローチャート: 代替処理 42"/>
          <p:cNvSpPr/>
          <p:nvPr/>
        </p:nvSpPr>
        <p:spPr>
          <a:xfrm>
            <a:off x="637146" y="4902822"/>
            <a:ext cx="515323" cy="128998"/>
          </a:xfrm>
          <a:prstGeom prst="flowChartAlternateProcess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FAX</a:t>
            </a:r>
            <a:endParaRPr kumimoji="1" lang="ja-JP" altLang="en-US" sz="1000" dirty="0">
              <a:solidFill>
                <a:srgbClr val="216016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5" name="フローチャート: 代替処理 44"/>
          <p:cNvSpPr/>
          <p:nvPr/>
        </p:nvSpPr>
        <p:spPr>
          <a:xfrm>
            <a:off x="637146" y="4665293"/>
            <a:ext cx="515323" cy="141159"/>
          </a:xfrm>
          <a:prstGeom prst="flowChartAlternateProcess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郵送</a:t>
            </a:r>
            <a:endParaRPr kumimoji="1" lang="ja-JP" altLang="en-US" sz="1200" dirty="0">
              <a:solidFill>
                <a:srgbClr val="216016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36068" y="4859401"/>
            <a:ext cx="31570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０３－３６２６－７５０９</a:t>
            </a:r>
            <a:r>
              <a:rPr lang="ja-JP" altLang="en-US" sz="9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9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9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平日午前９時～午後５時</a:t>
            </a:r>
            <a:endParaRPr kumimoji="1" lang="en-US" altLang="ja-JP" sz="900" b="1" dirty="0">
              <a:solidFill>
                <a:srgbClr val="FFFFFF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メイリオ" panose="020B0604030504040204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120781" y="4410369"/>
            <a:ext cx="328034" cy="650581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21601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申込先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273CE80-0077-4985-BBF1-4C45B3F95426}"/>
              </a:ext>
            </a:extLst>
          </p:cNvPr>
          <p:cNvSpPr txBox="1"/>
          <p:nvPr/>
        </p:nvSpPr>
        <p:spPr>
          <a:xfrm>
            <a:off x="4900328" y="4670441"/>
            <a:ext cx="11203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参加申し込みページ</a:t>
            </a:r>
            <a:endParaRPr lang="en-US" altLang="ja-JP" sz="600" b="1" dirty="0">
              <a:solidFill>
                <a:srgbClr val="FFFF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en-US" altLang="ja-JP" sz="6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QR</a:t>
            </a:r>
            <a:r>
              <a:rPr kumimoji="1" lang="ja-JP" altLang="en-US" sz="600" b="1" dirty="0"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コード</a:t>
            </a:r>
            <a:endParaRPr kumimoji="1" lang="ja-JP" altLang="en-US" sz="800" b="1" dirty="0">
              <a:solidFill>
                <a:srgbClr val="FFFF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55" name="図 54">
            <a:extLst>
              <a:ext uri="{FF2B5EF4-FFF2-40B4-BE49-F238E27FC236}">
                <a16:creationId xmlns:a16="http://schemas.microsoft.com/office/drawing/2014/main" id="{34DA8FFA-3266-423A-A2EF-C766A7A771F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0691" y="4431136"/>
            <a:ext cx="630350" cy="617486"/>
          </a:xfrm>
          <a:prstGeom prst="rect">
            <a:avLst/>
          </a:prstGeom>
        </p:spPr>
      </p:pic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1EFC2299-E524-4DD7-8AF6-D5E67FA4B3B8}"/>
              </a:ext>
            </a:extLst>
          </p:cNvPr>
          <p:cNvSpPr/>
          <p:nvPr/>
        </p:nvSpPr>
        <p:spPr>
          <a:xfrm>
            <a:off x="5254798" y="3320875"/>
            <a:ext cx="1223453" cy="563556"/>
          </a:xfrm>
          <a:prstGeom prst="roundRect">
            <a:avLst/>
          </a:prstGeom>
          <a:solidFill>
            <a:srgbClr val="FFEAA7"/>
          </a:solidFill>
          <a:ln>
            <a:solidFill>
              <a:srgbClr val="428D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FF69CA3-825E-42BD-9297-41389B3B6B30}"/>
              </a:ext>
            </a:extLst>
          </p:cNvPr>
          <p:cNvGrpSpPr/>
          <p:nvPr/>
        </p:nvGrpSpPr>
        <p:grpSpPr>
          <a:xfrm>
            <a:off x="6267885" y="3744481"/>
            <a:ext cx="526047" cy="450666"/>
            <a:chOff x="6267885" y="3685848"/>
            <a:chExt cx="503728" cy="435913"/>
          </a:xfrm>
        </p:grpSpPr>
        <p:sp>
          <p:nvSpPr>
            <p:cNvPr id="56" name="円/楕円 58">
              <a:extLst>
                <a:ext uri="{FF2B5EF4-FFF2-40B4-BE49-F238E27FC236}">
                  <a16:creationId xmlns:a16="http://schemas.microsoft.com/office/drawing/2014/main" id="{B232914A-90BD-4F6D-A01B-0593E99BAA90}"/>
                </a:ext>
              </a:extLst>
            </p:cNvPr>
            <p:cNvSpPr/>
            <p:nvPr/>
          </p:nvSpPr>
          <p:spPr>
            <a:xfrm>
              <a:off x="6267885" y="3685848"/>
              <a:ext cx="503728" cy="435913"/>
            </a:xfrm>
            <a:prstGeom prst="ellipse">
              <a:avLst/>
            </a:prstGeom>
            <a:solidFill>
              <a:srgbClr val="F9FAD2"/>
            </a:solidFill>
            <a:ln>
              <a:solidFill>
                <a:srgbClr val="428D4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C788B359-EC60-4A5F-AD6D-2646D31286A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clrChange>
                <a:clrFrom>
                  <a:srgbClr val="FDFFFE"/>
                </a:clrFrom>
                <a:clrTo>
                  <a:srgbClr val="FDFFFE">
                    <a:alpha val="0"/>
                  </a:srgbClr>
                </a:clrTo>
              </a:clrChange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068968">
              <a:off x="6319173" y="3758792"/>
              <a:ext cx="411531" cy="294163"/>
            </a:xfrm>
            <a:prstGeom prst="rect">
              <a:avLst/>
            </a:prstGeom>
          </p:spPr>
        </p:pic>
      </p:grp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18896318-0D5B-42E3-8D97-FC28DB0E18DC}"/>
              </a:ext>
            </a:extLst>
          </p:cNvPr>
          <p:cNvSpPr txBox="1"/>
          <p:nvPr/>
        </p:nvSpPr>
        <p:spPr>
          <a:xfrm>
            <a:off x="5222182" y="3343179"/>
            <a:ext cx="135641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u="sng" dirty="0">
                <a:solidFill>
                  <a:srgbClr val="2160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相談員</a:t>
            </a:r>
            <a:r>
              <a:rPr lang="en-US" altLang="ja-JP" sz="800" b="1" u="sng" dirty="0">
                <a:solidFill>
                  <a:srgbClr val="2160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(</a:t>
            </a:r>
            <a:r>
              <a:rPr lang="ja-JP" altLang="en-US" sz="800" b="1" u="sng" dirty="0">
                <a:solidFill>
                  <a:srgbClr val="2160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有資格者</a:t>
            </a:r>
            <a:r>
              <a:rPr lang="en-US" altLang="ja-JP" sz="800" b="1" u="sng" dirty="0">
                <a:solidFill>
                  <a:srgbClr val="2160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)</a:t>
            </a:r>
            <a:r>
              <a:rPr lang="ja-JP" altLang="en-US" sz="800" b="1" u="sng" dirty="0">
                <a:solidFill>
                  <a:srgbClr val="2160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による</a:t>
            </a:r>
            <a:endParaRPr lang="en-US" altLang="ja-JP" sz="800" b="1" u="sng" dirty="0">
              <a:solidFill>
                <a:srgbClr val="2160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800" b="1" u="sng" dirty="0">
                <a:solidFill>
                  <a:srgbClr val="2160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電話・メール等相談が</a:t>
            </a:r>
            <a:endParaRPr lang="en-US" altLang="ja-JP" sz="800" b="1" u="sng" dirty="0">
              <a:solidFill>
                <a:srgbClr val="2160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800" b="1" u="sng" dirty="0">
                <a:solidFill>
                  <a:srgbClr val="2160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利用できます。</a:t>
            </a:r>
            <a:endParaRPr lang="en-US" altLang="ja-JP" sz="800" b="1" u="sng" dirty="0">
              <a:solidFill>
                <a:srgbClr val="2160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700" b="1" u="sng" dirty="0">
                <a:solidFill>
                  <a:srgbClr val="2160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(</a:t>
            </a:r>
            <a:r>
              <a:rPr lang="ja-JP" altLang="en-US" sz="700" b="1" u="sng" dirty="0">
                <a:solidFill>
                  <a:srgbClr val="2160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視聴期間中</a:t>
            </a:r>
            <a:r>
              <a:rPr lang="en-US" altLang="ja-JP" sz="700" b="1" u="sng" dirty="0">
                <a:solidFill>
                  <a:srgbClr val="2160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 panose="020B0604030504040204" pitchFamily="50" charset="-128"/>
              </a:rPr>
              <a:t>)</a:t>
            </a:r>
            <a:endParaRPr lang="en-US" altLang="ja-JP" sz="1000" b="1" u="sng" dirty="0">
              <a:solidFill>
                <a:srgbClr val="2160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5321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1456</TotalTime>
  <Words>481</Words>
  <Application>Microsoft Office PowerPoint</Application>
  <PresentationFormat>A4 210 x 297 mm</PresentationFormat>
  <Paragraphs>119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Arial Unicode MS</vt:lpstr>
      <vt:lpstr>BIZ UDゴシック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深山 花奈</dc:creator>
  <cp:lastModifiedBy>深山花奈</cp:lastModifiedBy>
  <cp:revision>114</cp:revision>
  <cp:lastPrinted>2021-10-04T04:00:26Z</cp:lastPrinted>
  <dcterms:created xsi:type="dcterms:W3CDTF">2021-09-14T02:59:18Z</dcterms:created>
  <dcterms:modified xsi:type="dcterms:W3CDTF">2021-10-04T04:19:33Z</dcterms:modified>
</cp:coreProperties>
</file>